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318" r:id="rId3"/>
    <p:sldId id="322" r:id="rId4"/>
    <p:sldId id="321" r:id="rId5"/>
    <p:sldId id="326" r:id="rId6"/>
    <p:sldId id="407" r:id="rId7"/>
    <p:sldId id="323" r:id="rId8"/>
    <p:sldId id="324" r:id="rId9"/>
    <p:sldId id="325" r:id="rId10"/>
    <p:sldId id="336" r:id="rId11"/>
    <p:sldId id="366" r:id="rId12"/>
    <p:sldId id="367" r:id="rId13"/>
    <p:sldId id="368" r:id="rId14"/>
    <p:sldId id="373" r:id="rId15"/>
    <p:sldId id="370" r:id="rId16"/>
    <p:sldId id="374" r:id="rId17"/>
    <p:sldId id="371" r:id="rId18"/>
    <p:sldId id="372" r:id="rId19"/>
    <p:sldId id="375" r:id="rId20"/>
    <p:sldId id="376" r:id="rId21"/>
    <p:sldId id="387" r:id="rId22"/>
    <p:sldId id="377" r:id="rId23"/>
    <p:sldId id="383" r:id="rId24"/>
    <p:sldId id="384" r:id="rId25"/>
    <p:sldId id="386" r:id="rId26"/>
    <p:sldId id="327" r:id="rId27"/>
    <p:sldId id="408" r:id="rId28"/>
    <p:sldId id="382" r:id="rId29"/>
    <p:sldId id="381" r:id="rId30"/>
    <p:sldId id="380" r:id="rId31"/>
    <p:sldId id="388" r:id="rId32"/>
    <p:sldId id="389" r:id="rId33"/>
    <p:sldId id="378" r:id="rId34"/>
    <p:sldId id="404" r:id="rId35"/>
    <p:sldId id="390" r:id="rId36"/>
    <p:sldId id="391" r:id="rId37"/>
    <p:sldId id="392" r:id="rId38"/>
    <p:sldId id="442" r:id="rId39"/>
    <p:sldId id="440" r:id="rId40"/>
    <p:sldId id="441" r:id="rId41"/>
    <p:sldId id="393" r:id="rId42"/>
  </p:sldIdLst>
  <p:sldSz cx="12192000" cy="6858000"/>
  <p:notesSz cx="6858000" cy="9144000"/>
  <p:custDataLst>
    <p:tags r:id="rId47"/>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60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作者"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D9D9D9"/>
    <a:srgbClr val="FFFFFF"/>
    <a:srgbClr val="DCDCDC"/>
    <a:srgbClr val="F0F0F0"/>
    <a:srgbClr val="E6E6E6"/>
    <a:srgbClr val="C8C8C8"/>
    <a:srgbClr val="FAFAFA"/>
    <a:srgbClr val="BEBE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778" autoAdjust="0"/>
    <p:restoredTop sz="94660"/>
  </p:normalViewPr>
  <p:slideViewPr>
    <p:cSldViewPr snapToGrid="0" showGuides="1">
      <p:cViewPr varScale="1">
        <p:scale>
          <a:sx n="114" d="100"/>
          <a:sy n="114" d="100"/>
        </p:scale>
        <p:origin x="540" y="108"/>
      </p:cViewPr>
      <p:guideLst>
        <p:guide orient="horz" pos="2160"/>
        <p:guide pos="3600"/>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7" Type="http://schemas.openxmlformats.org/officeDocument/2006/relationships/tags" Target="tags/tag67.xml"/><Relationship Id="rId46" Type="http://schemas.openxmlformats.org/officeDocument/2006/relationships/commentAuthors" Target="commentAuthors.xml"/><Relationship Id="rId45" Type="http://schemas.openxmlformats.org/officeDocument/2006/relationships/tableStyles" Target="tableStyles.xml"/><Relationship Id="rId44" Type="http://schemas.openxmlformats.org/officeDocument/2006/relationships/viewProps" Target="viewProps.xml"/><Relationship Id="rId43" Type="http://schemas.openxmlformats.org/officeDocument/2006/relationships/presProps" Target="presProps.xml"/><Relationship Id="rId42" Type="http://schemas.openxmlformats.org/officeDocument/2006/relationships/slide" Target="slides/slide40.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5" Type="http://schemas.openxmlformats.org/officeDocument/2006/relationships/tags" Target="../tags/tag51.xml"/><Relationship Id="rId4" Type="http://schemas.openxmlformats.org/officeDocument/2006/relationships/tags" Target="../tags/tag50.xml"/><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6" Type="http://schemas.openxmlformats.org/officeDocument/2006/relationships/tags" Target="../tags/tag56.xml"/><Relationship Id="rId5" Type="http://schemas.openxmlformats.org/officeDocument/2006/relationships/tags" Target="../tags/tag55.xml"/><Relationship Id="rId4" Type="http://schemas.openxmlformats.org/officeDocument/2006/relationships/tags" Target="../tags/tag54.xml"/><Relationship Id="rId3" Type="http://schemas.openxmlformats.org/officeDocument/2006/relationships/tags" Target="../tags/tag53.xml"/><Relationship Id="rId2" Type="http://schemas.openxmlformats.org/officeDocument/2006/relationships/tags" Target="../tags/tag52.xm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6" Type="http://schemas.openxmlformats.org/officeDocument/2006/relationships/tags" Target="../tags/tag10.xml"/><Relationship Id="rId5" Type="http://schemas.openxmlformats.org/officeDocument/2006/relationships/tags" Target="../tags/tag9.xml"/><Relationship Id="rId4" Type="http://schemas.openxmlformats.org/officeDocument/2006/relationships/tags" Target="../tags/tag8.xml"/><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6" Type="http://schemas.openxmlformats.org/officeDocument/2006/relationships/tags" Target="../tags/tag15.xml"/><Relationship Id="rId5" Type="http://schemas.openxmlformats.org/officeDocument/2006/relationships/tags" Target="../tags/tag14.xml"/><Relationship Id="rId4" Type="http://schemas.openxmlformats.org/officeDocument/2006/relationships/tags" Target="../tags/tag13.xml"/><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7" Type="http://schemas.openxmlformats.org/officeDocument/2006/relationships/tags" Target="../tags/tag21.xml"/><Relationship Id="rId6" Type="http://schemas.openxmlformats.org/officeDocument/2006/relationships/tags" Target="../tags/tag20.xml"/><Relationship Id="rId5" Type="http://schemas.openxmlformats.org/officeDocument/2006/relationships/tags" Target="../tags/tag19.xml"/><Relationship Id="rId4" Type="http://schemas.openxmlformats.org/officeDocument/2006/relationships/tags" Target="../tags/tag18.xml"/><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9" Type="http://schemas.openxmlformats.org/officeDocument/2006/relationships/tags" Target="../tags/tag29.xml"/><Relationship Id="rId8" Type="http://schemas.openxmlformats.org/officeDocument/2006/relationships/tags" Target="../tags/tag28.xml"/><Relationship Id="rId7" Type="http://schemas.openxmlformats.org/officeDocument/2006/relationships/tags" Target="../tags/tag27.xml"/><Relationship Id="rId6" Type="http://schemas.openxmlformats.org/officeDocument/2006/relationships/tags" Target="../tags/tag26.xml"/><Relationship Id="rId5" Type="http://schemas.openxmlformats.org/officeDocument/2006/relationships/tags" Target="../tags/tag25.xml"/><Relationship Id="rId4" Type="http://schemas.openxmlformats.org/officeDocument/2006/relationships/tags" Target="../tags/tag24.xml"/><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5" Type="http://schemas.openxmlformats.org/officeDocument/2006/relationships/tags" Target="../tags/tag33.xml"/><Relationship Id="rId4" Type="http://schemas.openxmlformats.org/officeDocument/2006/relationships/tags" Target="../tags/tag32.xml"/><Relationship Id="rId3" Type="http://schemas.openxmlformats.org/officeDocument/2006/relationships/tags" Target="../tags/tag31.xml"/><Relationship Id="rId2" Type="http://schemas.openxmlformats.org/officeDocument/2006/relationships/tags" Target="../tags/tag30.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tags" Target="../tags/tag36.xml"/><Relationship Id="rId3" Type="http://schemas.openxmlformats.org/officeDocument/2006/relationships/tags" Target="../tags/tag35.xml"/><Relationship Id="rId2" Type="http://schemas.openxmlformats.org/officeDocument/2006/relationships/tags" Target="../tags/tag34.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7" Type="http://schemas.openxmlformats.org/officeDocument/2006/relationships/tags" Target="../tags/tag42.xml"/><Relationship Id="rId6" Type="http://schemas.openxmlformats.org/officeDocument/2006/relationships/tags" Target="../tags/tag41.xml"/><Relationship Id="rId5" Type="http://schemas.openxmlformats.org/officeDocument/2006/relationships/tags" Target="../tags/tag40.xml"/><Relationship Id="rId4" Type="http://schemas.openxmlformats.org/officeDocument/2006/relationships/tags" Target="../tags/tag39.xml"/><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6" Type="http://schemas.openxmlformats.org/officeDocument/2006/relationships/tags" Target="../tags/tag47.xml"/><Relationship Id="rId5" Type="http://schemas.openxmlformats.org/officeDocument/2006/relationships/tags" Target="../tags/tag46.xml"/><Relationship Id="rId4" Type="http://schemas.openxmlformats.org/officeDocument/2006/relationships/tags" Target="../tags/tag45.xml"/><Relationship Id="rId3" Type="http://schemas.openxmlformats.org/officeDocument/2006/relationships/tags" Target="../tags/tag44.xml"/><Relationship Id="rId2" Type="http://schemas.openxmlformats.org/officeDocument/2006/relationships/tags" Target="../tags/tag43.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custDataLst>
              <p:tags r:id="rId2"/>
            </p:custDataLst>
          </p:nvPr>
        </p:nvSpPr>
        <p:spPr>
          <a:xfrm>
            <a:off x="1198800" y="914400"/>
            <a:ext cx="9799200" cy="2570400"/>
          </a:xfrm>
        </p:spPr>
        <p:txBody>
          <a:bodyPr lIns="90000" tIns="46800" rIns="90000" bIns="46800" anchor="b" anchorCtr="0">
            <a:normAutofit/>
          </a:bodyPr>
          <a:lstStyle>
            <a:lvl1pPr algn="ctr">
              <a:defRPr sz="6000"/>
            </a:lvl1pPr>
          </a:lstStyle>
          <a:p>
            <a:r>
              <a:rPr lang="zh-CN" altLang="en-US" dirty="0"/>
              <a:t>单击此处编辑母版标题样式</a:t>
            </a:r>
            <a:endParaRPr lang="zh-CN" altLang="en-US" dirty="0"/>
          </a:p>
        </p:txBody>
      </p:sp>
      <p:sp>
        <p:nvSpPr>
          <p:cNvPr id="3" name="副标题 2"/>
          <p:cNvSpPr>
            <a:spLocks noGrp="1"/>
          </p:cNvSpPr>
          <p:nvPr>
            <p:ph type="subTitle" idx="1"/>
            <p:custDataLst>
              <p:tags r:id="rId3"/>
            </p:custDataLst>
          </p:nvPr>
        </p:nvSpPr>
        <p:spPr>
          <a:xfrm>
            <a:off x="1198800" y="3560400"/>
            <a:ext cx="9799200" cy="1472400"/>
          </a:xfrm>
        </p:spPr>
        <p:txBody>
          <a:bodyPr lIns="90000" tIns="46800" rIns="90000" bIns="46800">
            <a:normAutofit/>
          </a:bodyPr>
          <a:lstStyle>
            <a:lvl1pPr marL="0" indent="0" algn="ctr">
              <a:lnSpc>
                <a:spcPct val="110000"/>
              </a:lnSpc>
              <a:buNone/>
              <a:defRPr sz="2400" spc="200">
                <a:uFillTx/>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zh-CN" altLang="en-US" dirty="0"/>
          </a:p>
        </p:txBody>
      </p:sp>
      <p:sp>
        <p:nvSpPr>
          <p:cNvPr id="16" name="日期占位符 15"/>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5"/>
            </p:custDataLst>
          </p:nvPr>
        </p:nvSpPr>
        <p:spPr/>
        <p:txBody>
          <a:bodyPr/>
          <a:lstStyle/>
          <a:p>
            <a:endParaRPr lang="zh-CN" altLang="en-US" dirty="0"/>
          </a:p>
        </p:txBody>
      </p:sp>
      <p:sp>
        <p:nvSpPr>
          <p:cNvPr id="18" name="灯片编号占位符 17"/>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608400" y="774000"/>
            <a:ext cx="10972800" cy="5482800"/>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2" name="标题 1"/>
          <p:cNvSpPr>
            <a:spLocks noGrp="1"/>
          </p:cNvSpPr>
          <p:nvPr>
            <p:ph type="title" hasCustomPrompt="1"/>
            <p:custDataLst>
              <p:tags r:id="rId5"/>
            </p:custDataLst>
          </p:nvPr>
        </p:nvSpPr>
        <p:spPr>
          <a:xfrm>
            <a:off x="1198800" y="2484000"/>
            <a:ext cx="9799200" cy="1018800"/>
          </a:xfrm>
        </p:spPr>
        <p:txBody>
          <a:bodyPr vert="horz" lIns="90000" tIns="46800" rIns="90000" bIns="46800" rtlCol="0" anchor="t" anchorCtr="0">
            <a:normAutofit/>
          </a:bodyPr>
          <a:lstStyle>
            <a:lvl1pPr algn="ctr">
              <a:defRPr sz="6000"/>
            </a:lvl1pPr>
          </a:lstStyle>
          <a:p>
            <a:pPr lvl="0"/>
            <a:r>
              <a:rPr lang="zh-CN" altLang="en-US"/>
              <a:t>单击此处编辑标题</a:t>
            </a:r>
            <a:endParaRPr lang="zh-CN" altLang="en-US"/>
          </a:p>
        </p:txBody>
      </p:sp>
      <p:sp>
        <p:nvSpPr>
          <p:cNvPr id="7" name="文本占位符 6"/>
          <p:cNvSpPr>
            <a:spLocks noGrp="1"/>
          </p:cNvSpPr>
          <p:nvPr>
            <p:ph type="body" sz="quarter" idx="13"/>
            <p:custDataLst>
              <p:tags r:id="rId6"/>
            </p:custDataLst>
          </p:nvPr>
        </p:nvSpPr>
        <p:spPr>
          <a:xfrm>
            <a:off x="1198800" y="3560400"/>
            <a:ext cx="9799200" cy="471600"/>
          </a:xfrm>
        </p:spPr>
        <p:txBody>
          <a:bodyPr lIns="90000" tIns="46800" rIns="90000" bIns="46800">
            <a:normAutofit/>
          </a:bodyPr>
          <a:lstStyle>
            <a:lvl1pPr algn="ctr">
              <a:lnSpc>
                <a:spcPct val="110000"/>
              </a:lnSpc>
              <a:buNone/>
              <a:defRPr sz="2400" spc="200"/>
            </a:lvl1pPr>
          </a:lstStyle>
          <a:p>
            <a:pPr lvl="0"/>
            <a:r>
              <a:rPr lang="zh-CN" altLang="en-US" dirty="0"/>
              <a:t>单击此处编辑母版文本样式</a:t>
            </a:r>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endParaRPr lang="zh-CN" altLang="en-US"/>
          </a:p>
        </p:txBody>
      </p:sp>
      <p:sp>
        <p:nvSpPr>
          <p:cNvPr id="3" name="内容占位符 2"/>
          <p:cNvSpPr>
            <a:spLocks noGrp="1"/>
          </p:cNvSpPr>
          <p:nvPr>
            <p:ph idx="1"/>
            <p:custDataLst>
              <p:tags r:id="rId3"/>
            </p:custDataLst>
          </p:nvPr>
        </p:nvSpPr>
        <p:spPr>
          <a:xfrm>
            <a:off x="608400" y="1490400"/>
            <a:ext cx="10969200" cy="4759200"/>
          </a:xfrm>
        </p:spPr>
        <p:txBody>
          <a:bodyPr vert="horz" lIns="90000" tIns="46800" rIns="90000" bIns="4680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1990800" y="3848400"/>
            <a:ext cx="7768800" cy="766800"/>
          </a:xfrm>
        </p:spPr>
        <p:txBody>
          <a:bodyPr lIns="90000" tIns="46800" rIns="90000" bIns="46800" anchor="b" anchorCtr="0">
            <a:normAutofit/>
          </a:bodyPr>
          <a:lstStyle>
            <a:lvl1pPr>
              <a:defRPr sz="4400"/>
            </a:lvl1pPr>
          </a:lstStyle>
          <a:p>
            <a:r>
              <a:rPr lang="zh-CN" altLang="en-US" dirty="0"/>
              <a:t>单击此处编辑标题</a:t>
            </a:r>
            <a:endParaRPr lang="zh-CN" altLang="en-US" dirty="0"/>
          </a:p>
        </p:txBody>
      </p:sp>
      <p:sp>
        <p:nvSpPr>
          <p:cNvPr id="3" name="文本占位符 2"/>
          <p:cNvSpPr>
            <a:spLocks noGrp="1"/>
          </p:cNvSpPr>
          <p:nvPr>
            <p:ph type="body" idx="1" hasCustomPrompt="1"/>
            <p:custDataLst>
              <p:tags r:id="rId3"/>
            </p:custDataLst>
          </p:nvPr>
        </p:nvSpPr>
        <p:spPr>
          <a:xfrm>
            <a:off x="1990800" y="4615200"/>
            <a:ext cx="7768800" cy="867600"/>
          </a:xfrm>
        </p:spPr>
        <p:txBody>
          <a:bodyPr lIns="90000" tIns="46800" rIns="90000" bIns="46800">
            <a:normAutofit/>
          </a:bodyPr>
          <a:lstStyle>
            <a:lvl1pPr marL="0" indent="0">
              <a:buNone/>
              <a:defRPr sz="1800">
                <a:solidFill>
                  <a:schemeClr val="tx1">
                    <a:lumMod val="65000"/>
                    <a:lumOff val="35000"/>
                  </a:schemeClr>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endParaRPr lang="zh-CN" altLang="en-US"/>
          </a:p>
        </p:txBody>
      </p:sp>
      <p:sp>
        <p:nvSpPr>
          <p:cNvPr id="3" name="内容占位符 2"/>
          <p:cNvSpPr>
            <a:spLocks noGrp="1"/>
          </p:cNvSpPr>
          <p:nvPr>
            <p:ph sz="half" idx="1"/>
            <p:custDataLst>
              <p:tags r:id="rId3"/>
            </p:custDataLst>
          </p:nvPr>
        </p:nvSpPr>
        <p:spPr>
          <a:xfrm>
            <a:off x="608400" y="1501200"/>
            <a:ext cx="5176800" cy="4748400"/>
          </a:xfrm>
        </p:spPr>
        <p:txBody>
          <a:bodyPr vert="horz" lIns="90000" tIns="46800" rIns="90000" bIns="4680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custDataLst>
              <p:tags r:id="rId4"/>
            </p:custDataLst>
          </p:nvPr>
        </p:nvSpPr>
        <p:spPr>
          <a:xfrm>
            <a:off x="6411600" y="1501200"/>
            <a:ext cx="5176800" cy="4748400"/>
          </a:xfrm>
        </p:spPr>
        <p:txBody>
          <a:bodyPr lIns="90000" tIns="46800" rIns="90000" bIns="4680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endParaRPr lang="zh-CN" altLang="en-US"/>
          </a:p>
        </p:txBody>
      </p:sp>
      <p:sp>
        <p:nvSpPr>
          <p:cNvPr id="3" name="文本占位符 2"/>
          <p:cNvSpPr>
            <a:spLocks noGrp="1"/>
          </p:cNvSpPr>
          <p:nvPr>
            <p:ph type="body" idx="1" hasCustomPrompt="1"/>
            <p:custDataLst>
              <p:tags r:id="rId3"/>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08400" y="1854000"/>
            <a:ext cx="5342400" cy="4395600"/>
          </a:xfrm>
        </p:spPr>
        <p:txBody>
          <a:bodyPr vert="horz" lIns="101600" tIns="0" rIns="82550" bIns="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custDataLst>
              <p:tags r:id="rId5"/>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单击此处编辑文本</a:t>
            </a:r>
            <a:endParaRPr lang="zh-CN" altLang="en-US"/>
          </a:p>
        </p:txBody>
      </p:sp>
      <p:sp>
        <p:nvSpPr>
          <p:cNvPr id="6" name="内容占位符 5"/>
          <p:cNvSpPr>
            <a:spLocks noGrp="1"/>
          </p:cNvSpPr>
          <p:nvPr>
            <p:ph sz="quarter" idx="4"/>
            <p:custDataLst>
              <p:tags r:id="rId6"/>
            </p:custDataLst>
          </p:nvPr>
        </p:nvSpPr>
        <p:spPr>
          <a:xfrm>
            <a:off x="6235750" y="1854000"/>
            <a:ext cx="5342400" cy="4395600"/>
          </a:xfrm>
        </p:spPr>
        <p:txBody>
          <a:bodyPr vert="horz" lIns="101600" tIns="0" rIns="82550" bIns="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endParaRPr lang="zh-CN" altLang="en-US"/>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2"/>
            </p:custDataLst>
          </p:nvPr>
        </p:nvSpPr>
        <p:spPr>
          <a:xfrm>
            <a:off x="608330" y="1555115"/>
            <a:ext cx="5233035" cy="4608195"/>
          </a:xfrm>
        </p:spPr>
        <p:txBody>
          <a:bodyPr vert="horz" lIns="90000" tIns="46800" rIns="90000" bIns="46800" rtlCol="0">
            <a:normAutofit/>
          </a:bodyPr>
          <a:lstStyle>
            <a:lvl1pPr>
              <a:buNone/>
              <a:defRPr sz="1600"/>
            </a:lvl1pPr>
          </a:lstStyle>
          <a:p>
            <a:pPr lvl="0"/>
            <a:endParaRPr lang="zh-CN" altLang="en-US"/>
          </a:p>
        </p:txBody>
      </p:sp>
      <p:sp>
        <p:nvSpPr>
          <p:cNvPr id="4" name="文本占位符 3"/>
          <p:cNvSpPr>
            <a:spLocks noGrp="1"/>
          </p:cNvSpPr>
          <p:nvPr>
            <p:ph type="body" sz="half" idx="2"/>
            <p:custDataLst>
              <p:tags r:id="rId3"/>
            </p:custDataLst>
          </p:nvPr>
        </p:nvSpPr>
        <p:spPr>
          <a:xfrm>
            <a:off x="6350400" y="1555200"/>
            <a:ext cx="5227200" cy="4608000"/>
          </a:xfrm>
        </p:spPr>
        <p:txBody>
          <a:bodyPr vert="horz" lIns="90000" tIns="46800" rIns="90000" bIns="46800" rtlCol="0">
            <a:normAutofit/>
          </a:bodyPr>
          <a:lstStyle>
            <a:lvl1pPr>
              <a:buNone/>
              <a:defRPr sz="1600"/>
            </a:lvl1pPr>
          </a:lstStyle>
          <a:p>
            <a:pPr lvl="0"/>
            <a:r>
              <a:rPr lang="zh-CN" altLang="en-US"/>
              <a:t>单击此处编辑母版文本样式</a:t>
            </a:r>
            <a:endParaRPr lang="zh-CN" altLang="en-US"/>
          </a:p>
        </p:txBody>
      </p:sp>
      <p:sp>
        <p:nvSpPr>
          <p:cNvPr id="5" name="日期占位符 4"/>
          <p:cNvSpPr>
            <a:spLocks noGrp="1"/>
          </p:cNvSpPr>
          <p:nvPr>
            <p:ph type="dt" sz="half" idx="10"/>
            <p:custDataLst>
              <p:tags r:id="rId4"/>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5"/>
            </p:custDataLst>
          </p:nvPr>
        </p:nvSpPr>
        <p:spPr/>
        <p:txBody>
          <a:bodyPr/>
          <a:lstStyle/>
          <a:p>
            <a:endParaRPr lang="zh-CN" altLang="en-US" dirty="0"/>
          </a:p>
        </p:txBody>
      </p:sp>
      <p:sp>
        <p:nvSpPr>
          <p:cNvPr id="7" name="灯片编号占位符 6"/>
          <p:cNvSpPr>
            <a:spLocks noGrp="1"/>
          </p:cNvSpPr>
          <p:nvPr>
            <p:ph type="sldNum" sz="quarter" idx="12"/>
            <p:custDataLst>
              <p:tags r:id="rId6"/>
            </p:custDataLst>
          </p:nvPr>
        </p:nvSpPr>
        <p:spPr/>
        <p:txBody>
          <a:bodyPr/>
          <a:lstStyle/>
          <a:p>
            <a:fld id="{FABC47A4-756D-490B-A52F-7D9E2C9FC05F}" type="slidenum">
              <a:rPr lang="zh-CN" altLang="en-US" smtClean="0"/>
            </a:fld>
            <a:endParaRPr lang="zh-CN" altLang="en-US"/>
          </a:p>
        </p:txBody>
      </p:sp>
      <p:sp>
        <p:nvSpPr>
          <p:cNvPr id="9" name="标题 8"/>
          <p:cNvSpPr>
            <a:spLocks noGrp="1"/>
          </p:cNvSpPr>
          <p:nvPr>
            <p:ph type="title"/>
            <p:custDataLst>
              <p:tags r:id="rId7"/>
            </p:custDataLst>
          </p:nvPr>
        </p:nvSpPr>
        <p:spPr/>
        <p:txBody>
          <a:bodyPr/>
          <a:lstStyle/>
          <a:p>
            <a:r>
              <a:rPr lang="zh-CN" altLang="en-US"/>
              <a:t>单击此处编辑母版标题样式</a:t>
            </a:r>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2"/>
            </p:custDataLst>
          </p:nvPr>
        </p:nvSpPr>
        <p:spPr>
          <a:xfrm>
            <a:off x="10234800" y="914400"/>
            <a:ext cx="1044000" cy="5029200"/>
          </a:xfrm>
        </p:spPr>
        <p:txBody>
          <a:bodyPr vert="eaVert" lIns="90000" tIns="46800" rIns="90000" bIns="46800" rtlCol="0" anchor="ctr" anchorCtr="0">
            <a:normAutofit/>
          </a:bodyPr>
          <a:lstStyle>
            <a:lvl1pPr>
              <a:buNone/>
              <a:defRPr sz="2800"/>
            </a:lvl1pPr>
          </a:lstStyle>
          <a:p>
            <a:pPr lvl="0"/>
            <a:r>
              <a:rPr lang="zh-CN" altLang="en-US"/>
              <a:t>单击此处编辑标题</a:t>
            </a:r>
            <a:endParaRPr lang="zh-CN" altLang="en-US"/>
          </a:p>
        </p:txBody>
      </p:sp>
      <p:sp>
        <p:nvSpPr>
          <p:cNvPr id="3" name="竖排文字占位符 2"/>
          <p:cNvSpPr>
            <a:spLocks noGrp="1"/>
          </p:cNvSpPr>
          <p:nvPr>
            <p:ph type="body" orient="vert" idx="1"/>
            <p:custDataLst>
              <p:tags r:id="rId3"/>
            </p:custDataLst>
          </p:nvPr>
        </p:nvSpPr>
        <p:spPr>
          <a:xfrm>
            <a:off x="914400" y="914400"/>
            <a:ext cx="9169200" cy="5029200"/>
          </a:xfrm>
        </p:spPr>
        <p:txBody>
          <a:bodyPr vert="eaVert" lIns="46800" tIns="46800" rIns="46800" bIns="46800"/>
          <a:lstStyle>
            <a:lvl1pPr marL="228600" indent="-228600">
              <a:spcAft>
                <a:spcPts val="1000"/>
              </a:spcAft>
              <a:defRPr spc="300"/>
            </a:lvl1pPr>
            <a:lvl2pPr marL="685800" indent="-228600">
              <a:defRPr spc="300"/>
            </a:lvl2pPr>
            <a:lvl3pPr marL="1143000" indent="-228600">
              <a:defRPr spc="300"/>
            </a:lvl3pPr>
            <a:lvl4pPr marL="1600200" indent="-228600">
              <a:defRPr spc="300"/>
            </a:lvl4pPr>
            <a:lvl5pPr marL="2057400" indent="-228600">
              <a:defRPr spc="300"/>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8" Type="http://schemas.openxmlformats.org/officeDocument/2006/relationships/theme" Target="../theme/theme1.xml"/><Relationship Id="rId17" Type="http://schemas.openxmlformats.org/officeDocument/2006/relationships/tags" Target="../tags/tag62.xml"/><Relationship Id="rId16" Type="http://schemas.openxmlformats.org/officeDocument/2006/relationships/tags" Target="../tags/tag61.xml"/><Relationship Id="rId15" Type="http://schemas.openxmlformats.org/officeDocument/2006/relationships/tags" Target="../tags/tag60.xml"/><Relationship Id="rId14" Type="http://schemas.openxmlformats.org/officeDocument/2006/relationships/tags" Target="../tags/tag59.xml"/><Relationship Id="rId13" Type="http://schemas.openxmlformats.org/officeDocument/2006/relationships/tags" Target="../tags/tag58.xml"/><Relationship Id="rId12" Type="http://schemas.openxmlformats.org/officeDocument/2006/relationships/tags" Target="../tags/tag57.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2"/>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3"/>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14"/>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15"/>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16"/>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defRPr>
            </a:lvl1pPr>
          </a:lstStyle>
          <a:p>
            <a:fld id="{49AE70B2-8BF9-45C0-BB95-33D1B9D3A854}" type="slidenum">
              <a:rPr lang="zh-CN" altLang="en-US" smtClean="0"/>
            </a:fld>
            <a:endParaRPr lang="zh-CN" altLang="en-US" dirty="0"/>
          </a:p>
        </p:txBody>
      </p:sp>
    </p:spTree>
    <p:custDataLst>
      <p:tags r:id="rId17"/>
    </p:custData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64.xml"/><Relationship Id="rId2" Type="http://schemas.openxmlformats.org/officeDocument/2006/relationships/tags" Target="../tags/tag63.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jpe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8.png"/><Relationship Id="rId1" Type="http://schemas.openxmlformats.org/officeDocument/2006/relationships/image" Target="../media/image17.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2.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3.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4.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jpeg"/></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5.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6.pn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7.pn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8.pn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9.pn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0.png"/></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1.png"/></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4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2.png"/><Relationship Id="rId2" Type="http://schemas.openxmlformats.org/officeDocument/2006/relationships/image" Target="../media/image1.png"/><Relationship Id="rId1" Type="http://schemas.openxmlformats.org/officeDocument/2006/relationships/tags" Target="../tags/tag6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jpeg"/><Relationship Id="rId1" Type="http://schemas.openxmlformats.org/officeDocument/2006/relationships/tags" Target="../tags/tag65.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合 15"/>
          <p:cNvGrpSpPr/>
          <p:nvPr/>
        </p:nvGrpSpPr>
        <p:grpSpPr>
          <a:xfrm>
            <a:off x="-2054225" y="0"/>
            <a:ext cx="15537815" cy="6858000"/>
            <a:chOff x="-3235" y="0"/>
            <a:chExt cx="24469" cy="10800"/>
          </a:xfrm>
        </p:grpSpPr>
        <p:sp>
          <p:nvSpPr>
            <p:cNvPr id="5" name="矩形 4"/>
            <p:cNvSpPr/>
            <p:nvPr/>
          </p:nvSpPr>
          <p:spPr>
            <a:xfrm>
              <a:off x="0" y="0"/>
              <a:ext cx="19200" cy="10800"/>
            </a:xfrm>
            <a:prstGeom prst="rect">
              <a:avLst/>
            </a:prstGeom>
            <a:solidFill>
              <a:srgbClr val="E9E1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等腰三角形 8"/>
            <p:cNvSpPr/>
            <p:nvPr/>
          </p:nvSpPr>
          <p:spPr>
            <a:xfrm rot="16200000">
              <a:off x="12473" y="1272"/>
              <a:ext cx="7999" cy="5454"/>
            </a:xfrm>
            <a:prstGeom prst="triangle">
              <a:avLst>
                <a:gd name="adj" fmla="val 52262"/>
              </a:avLst>
            </a:prstGeom>
            <a:solidFill>
              <a:srgbClr val="E9BF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任意多边形 10"/>
            <p:cNvSpPr/>
            <p:nvPr/>
          </p:nvSpPr>
          <p:spPr>
            <a:xfrm rot="2280000">
              <a:off x="-3235" y="4699"/>
              <a:ext cx="18062" cy="5102"/>
            </a:xfrm>
            <a:custGeom>
              <a:avLst/>
              <a:gdLst/>
              <a:ahLst/>
              <a:cxnLst>
                <a:cxn ang="3">
                  <a:pos x="hc" y="t"/>
                </a:cxn>
                <a:cxn ang="cd2">
                  <a:pos x="l" y="vc"/>
                </a:cxn>
                <a:cxn ang="cd4">
                  <a:pos x="hc" y="b"/>
                </a:cxn>
                <a:cxn ang="0">
                  <a:pos x="r" y="vc"/>
                </a:cxn>
              </a:cxnLst>
              <a:rect l="l" t="t" r="r" b="b"/>
              <a:pathLst>
                <a:path w="18062" h="5102">
                  <a:moveTo>
                    <a:pt x="520" y="0"/>
                  </a:moveTo>
                  <a:lnTo>
                    <a:pt x="18062" y="0"/>
                  </a:lnTo>
                  <a:lnTo>
                    <a:pt x="11531" y="5102"/>
                  </a:lnTo>
                  <a:lnTo>
                    <a:pt x="3669" y="5102"/>
                  </a:lnTo>
                  <a:lnTo>
                    <a:pt x="0" y="406"/>
                  </a:lnTo>
                  <a:lnTo>
                    <a:pt x="520" y="0"/>
                  </a:lnTo>
                  <a:close/>
                </a:path>
              </a:pathLst>
            </a:custGeom>
            <a:solidFill>
              <a:srgbClr val="57A1B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3" name="任意多边形 12"/>
            <p:cNvSpPr/>
            <p:nvPr/>
          </p:nvSpPr>
          <p:spPr>
            <a:xfrm rot="2280000">
              <a:off x="-24" y="1985"/>
              <a:ext cx="21259" cy="5100"/>
            </a:xfrm>
            <a:custGeom>
              <a:avLst/>
              <a:gdLst/>
              <a:ahLst/>
              <a:cxnLst>
                <a:cxn ang="3">
                  <a:pos x="hc" y="t"/>
                </a:cxn>
                <a:cxn ang="cd2">
                  <a:pos x="l" y="vc"/>
                </a:cxn>
                <a:cxn ang="cd4">
                  <a:pos x="hc" y="b"/>
                </a:cxn>
                <a:cxn ang="0">
                  <a:pos x="r" y="vc"/>
                </a:cxn>
              </a:cxnLst>
              <a:rect l="l" t="t" r="r" b="b"/>
              <a:pathLst>
                <a:path w="21259" h="5100">
                  <a:moveTo>
                    <a:pt x="6528" y="0"/>
                  </a:moveTo>
                  <a:lnTo>
                    <a:pt x="19544" y="0"/>
                  </a:lnTo>
                  <a:lnTo>
                    <a:pt x="21259" y="2196"/>
                  </a:lnTo>
                  <a:lnTo>
                    <a:pt x="17542" y="5100"/>
                  </a:lnTo>
                  <a:lnTo>
                    <a:pt x="0" y="5100"/>
                  </a:lnTo>
                  <a:lnTo>
                    <a:pt x="6528" y="0"/>
                  </a:lnTo>
                  <a:close/>
                </a:path>
              </a:pathLst>
            </a:custGeom>
            <a:solidFill>
              <a:srgbClr val="48576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pic>
        <p:nvPicPr>
          <p:cNvPr id="63" name="图片 62" descr="4451014"/>
          <p:cNvPicPr>
            <a:picLocks noChangeAspect="1"/>
          </p:cNvPicPr>
          <p:nvPr/>
        </p:nvPicPr>
        <p:blipFill>
          <a:blip r:embed="rId1"/>
          <a:stretch>
            <a:fillRect/>
          </a:stretch>
        </p:blipFill>
        <p:spPr>
          <a:xfrm>
            <a:off x="296545" y="246380"/>
            <a:ext cx="683895" cy="683895"/>
          </a:xfrm>
          <a:prstGeom prst="rect">
            <a:avLst/>
          </a:prstGeom>
        </p:spPr>
      </p:pic>
      <p:sp>
        <p:nvSpPr>
          <p:cNvPr id="8" name="标题 7"/>
          <p:cNvSpPr>
            <a:spLocks noGrp="1"/>
          </p:cNvSpPr>
          <p:nvPr>
            <p:ph type="ctrTitle"/>
            <p:custDataLst>
              <p:tags r:id="rId2"/>
            </p:custDataLst>
          </p:nvPr>
        </p:nvSpPr>
        <p:spPr>
          <a:xfrm>
            <a:off x="973455" y="1945640"/>
            <a:ext cx="10244455" cy="1989455"/>
          </a:xfrm>
          <a:solidFill>
            <a:schemeClr val="bg1"/>
          </a:solidFill>
          <a:effectLst>
            <a:softEdge rad="203200"/>
          </a:effectLst>
        </p:spPr>
        <p:txBody>
          <a:bodyPr/>
          <a:lstStyle/>
          <a:p>
            <a:pPr algn="ctr"/>
            <a:r>
              <a:rPr lang="en-US" altLang="zh-CN" sz="6600">
                <a:sym typeface="+mn-ea"/>
              </a:rPr>
              <a:t>CNN</a:t>
            </a:r>
            <a:r>
              <a:rPr lang="zh-CN" altLang="en-US" sz="6600">
                <a:sym typeface="+mn-ea"/>
              </a:rPr>
              <a:t>经典模型发展进程</a:t>
            </a:r>
            <a:endParaRPr lang="zh-CN" altLang="en-US" sz="6600">
              <a:latin typeface="微软雅黑" panose="020B0503020204020204" charset="-122"/>
              <a:ea typeface="微软雅黑" panose="020B0503020204020204" charset="-122"/>
              <a:sym typeface="+mn-ea"/>
            </a:endParaRPr>
          </a:p>
        </p:txBody>
      </p:sp>
      <p:sp>
        <p:nvSpPr>
          <p:cNvPr id="10" name="副标题 9"/>
          <p:cNvSpPr>
            <a:spLocks noGrp="1"/>
          </p:cNvSpPr>
          <p:nvPr>
            <p:ph type="subTitle" idx="1"/>
            <p:custDataLst>
              <p:tags r:id="rId3"/>
            </p:custDataLst>
          </p:nvPr>
        </p:nvSpPr>
        <p:spPr>
          <a:xfrm>
            <a:off x="8618855" y="5854065"/>
            <a:ext cx="3230245" cy="685800"/>
          </a:xfrm>
          <a:solidFill>
            <a:schemeClr val="bg1"/>
          </a:solidFill>
          <a:effectLst>
            <a:softEdge rad="50800"/>
          </a:effectLst>
        </p:spPr>
        <p:txBody>
          <a:bodyPr anchor="ctr" anchorCtr="1">
            <a:normAutofit/>
          </a:bodyPr>
          <a:lstStyle/>
          <a:p>
            <a:pPr marL="0" indent="0" algn="ctr">
              <a:buNone/>
            </a:pPr>
            <a:r>
              <a:rPr lang="zh-CN" sz="1800">
                <a:solidFill>
                  <a:schemeClr val="tx1"/>
                </a:solidFill>
              </a:rPr>
              <a:t>汇报人：</a:t>
            </a:r>
            <a:r>
              <a:rPr lang="zh-CN" altLang="en-US" sz="1800">
                <a:solidFill>
                  <a:schemeClr val="tx1"/>
                </a:solidFill>
              </a:rPr>
              <a:t>董晋炜</a:t>
            </a:r>
            <a:r>
              <a:rPr lang="en-US" altLang="zh-CN" sz="1800">
                <a:solidFill>
                  <a:schemeClr val="tx1"/>
                </a:solidFill>
              </a:rPr>
              <a:t>    </a:t>
            </a:r>
            <a:r>
              <a:rPr lang="zh-CN" altLang="en-US" sz="1800">
                <a:solidFill>
                  <a:schemeClr val="tx1"/>
                </a:solidFill>
              </a:rPr>
              <a:t>聂佳</a:t>
            </a:r>
            <a:r>
              <a:rPr lang="en-US" altLang="zh-CN" sz="1800">
                <a:solidFill>
                  <a:schemeClr val="tx1"/>
                </a:solidFill>
              </a:rPr>
              <a:t>  </a:t>
            </a:r>
            <a:endParaRPr lang="en-US" altLang="zh-CN" sz="1800">
              <a:solidFill>
                <a:schemeClr val="tx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054225" y="0"/>
            <a:ext cx="15537180" cy="6858000"/>
            <a:chOff x="-3235" y="0"/>
            <a:chExt cx="24468" cy="10800"/>
          </a:xfrm>
        </p:grpSpPr>
        <p:grpSp>
          <p:nvGrpSpPr>
            <p:cNvPr id="16" name="组合 15"/>
            <p:cNvGrpSpPr/>
            <p:nvPr/>
          </p:nvGrpSpPr>
          <p:grpSpPr>
            <a:xfrm>
              <a:off x="-3235" y="0"/>
              <a:ext cx="24469" cy="10800"/>
              <a:chOff x="-3235" y="0"/>
              <a:chExt cx="24469" cy="10800"/>
            </a:xfrm>
          </p:grpSpPr>
          <p:sp>
            <p:nvSpPr>
              <p:cNvPr id="15" name="矩形 14"/>
              <p:cNvSpPr/>
              <p:nvPr/>
            </p:nvSpPr>
            <p:spPr>
              <a:xfrm>
                <a:off x="0" y="0"/>
                <a:ext cx="19200" cy="10800"/>
              </a:xfrm>
              <a:prstGeom prst="rect">
                <a:avLst/>
              </a:prstGeom>
              <a:solidFill>
                <a:srgbClr val="E9E1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等腰三角形 16"/>
              <p:cNvSpPr/>
              <p:nvPr/>
            </p:nvSpPr>
            <p:spPr>
              <a:xfrm rot="16200000">
                <a:off x="12473" y="1272"/>
                <a:ext cx="7999" cy="5454"/>
              </a:xfrm>
              <a:prstGeom prst="triangle">
                <a:avLst>
                  <a:gd name="adj" fmla="val 52262"/>
                </a:avLst>
              </a:prstGeom>
              <a:solidFill>
                <a:srgbClr val="E9BF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任意多边形 17"/>
              <p:cNvSpPr/>
              <p:nvPr/>
            </p:nvSpPr>
            <p:spPr>
              <a:xfrm rot="2280000">
                <a:off x="-3235" y="4699"/>
                <a:ext cx="18062" cy="5102"/>
              </a:xfrm>
              <a:custGeom>
                <a:avLst/>
                <a:gdLst/>
                <a:ahLst/>
                <a:cxnLst>
                  <a:cxn ang="3">
                    <a:pos x="hc" y="t"/>
                  </a:cxn>
                  <a:cxn ang="cd2">
                    <a:pos x="l" y="vc"/>
                  </a:cxn>
                  <a:cxn ang="cd4">
                    <a:pos x="hc" y="b"/>
                  </a:cxn>
                  <a:cxn ang="0">
                    <a:pos x="r" y="vc"/>
                  </a:cxn>
                </a:cxnLst>
                <a:rect l="l" t="t" r="r" b="b"/>
                <a:pathLst>
                  <a:path w="18062" h="5102">
                    <a:moveTo>
                      <a:pt x="520" y="0"/>
                    </a:moveTo>
                    <a:lnTo>
                      <a:pt x="18062" y="0"/>
                    </a:lnTo>
                    <a:lnTo>
                      <a:pt x="11531" y="5102"/>
                    </a:lnTo>
                    <a:lnTo>
                      <a:pt x="3669" y="5102"/>
                    </a:lnTo>
                    <a:lnTo>
                      <a:pt x="0" y="406"/>
                    </a:lnTo>
                    <a:lnTo>
                      <a:pt x="520" y="0"/>
                    </a:lnTo>
                    <a:close/>
                  </a:path>
                </a:pathLst>
              </a:custGeom>
              <a:solidFill>
                <a:srgbClr val="57A1B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9" name="任意多边形 18"/>
              <p:cNvSpPr/>
              <p:nvPr/>
            </p:nvSpPr>
            <p:spPr>
              <a:xfrm rot="2280000">
                <a:off x="-24" y="1985"/>
                <a:ext cx="21259" cy="5100"/>
              </a:xfrm>
              <a:custGeom>
                <a:avLst/>
                <a:gdLst/>
                <a:ahLst/>
                <a:cxnLst>
                  <a:cxn ang="3">
                    <a:pos x="hc" y="t"/>
                  </a:cxn>
                  <a:cxn ang="cd2">
                    <a:pos x="l" y="vc"/>
                  </a:cxn>
                  <a:cxn ang="cd4">
                    <a:pos x="hc" y="b"/>
                  </a:cxn>
                  <a:cxn ang="0">
                    <a:pos x="r" y="vc"/>
                  </a:cxn>
                </a:cxnLst>
                <a:rect l="l" t="t" r="r" b="b"/>
                <a:pathLst>
                  <a:path w="21259" h="5100">
                    <a:moveTo>
                      <a:pt x="6528" y="0"/>
                    </a:moveTo>
                    <a:lnTo>
                      <a:pt x="19544" y="0"/>
                    </a:lnTo>
                    <a:lnTo>
                      <a:pt x="21259" y="2196"/>
                    </a:lnTo>
                    <a:lnTo>
                      <a:pt x="17542" y="5100"/>
                    </a:lnTo>
                    <a:lnTo>
                      <a:pt x="0" y="5100"/>
                    </a:lnTo>
                    <a:lnTo>
                      <a:pt x="6528" y="0"/>
                    </a:lnTo>
                    <a:close/>
                  </a:path>
                </a:pathLst>
              </a:custGeom>
              <a:solidFill>
                <a:srgbClr val="48576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20" name="矩形 19"/>
            <p:cNvSpPr/>
            <p:nvPr/>
          </p:nvSpPr>
          <p:spPr>
            <a:xfrm>
              <a:off x="560" y="490"/>
              <a:ext cx="18080" cy="98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3" name="组合 62"/>
          <p:cNvGrpSpPr/>
          <p:nvPr/>
        </p:nvGrpSpPr>
        <p:grpSpPr>
          <a:xfrm>
            <a:off x="622935" y="882015"/>
            <a:ext cx="467360" cy="262890"/>
            <a:chOff x="981" y="929"/>
            <a:chExt cx="736" cy="414"/>
          </a:xfrm>
        </p:grpSpPr>
        <p:cxnSp>
          <p:nvCxnSpPr>
            <p:cNvPr id="46" name="直接连接符 45"/>
            <p:cNvCxnSpPr/>
            <p:nvPr/>
          </p:nvCxnSpPr>
          <p:spPr>
            <a:xfrm>
              <a:off x="981" y="1343"/>
              <a:ext cx="737" cy="0"/>
            </a:xfrm>
            <a:prstGeom prst="line">
              <a:avLst/>
            </a:prstGeom>
            <a:ln w="69850">
              <a:solidFill>
                <a:srgbClr val="485766"/>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a:off x="981" y="1145"/>
              <a:ext cx="737" cy="0"/>
            </a:xfrm>
            <a:prstGeom prst="line">
              <a:avLst/>
            </a:prstGeom>
            <a:ln w="69850">
              <a:solidFill>
                <a:srgbClr val="57A1BB"/>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a:off x="981" y="929"/>
              <a:ext cx="737" cy="0"/>
            </a:xfrm>
            <a:prstGeom prst="line">
              <a:avLst/>
            </a:prstGeom>
            <a:ln w="69850">
              <a:solidFill>
                <a:srgbClr val="E9BF62"/>
              </a:solidFill>
            </a:ln>
          </p:spPr>
          <p:style>
            <a:lnRef idx="1">
              <a:schemeClr val="accent1"/>
            </a:lnRef>
            <a:fillRef idx="0">
              <a:schemeClr val="accent1"/>
            </a:fillRef>
            <a:effectRef idx="0">
              <a:schemeClr val="accent1"/>
            </a:effectRef>
            <a:fontRef idx="minor">
              <a:schemeClr val="tx1"/>
            </a:fontRef>
          </p:style>
        </p:cxnSp>
      </p:grpSp>
      <p:sp>
        <p:nvSpPr>
          <p:cNvPr id="3" name="灯片编号占位符 2"/>
          <p:cNvSpPr>
            <a:spLocks noGrp="1"/>
          </p:cNvSpPr>
          <p:nvPr>
            <p:ph type="sldNum" sz="quarter" idx="12"/>
          </p:nvPr>
        </p:nvSpPr>
        <p:spPr/>
        <p:txBody>
          <a:bodyPr/>
          <a:lstStyle/>
          <a:p>
            <a:pPr lvl="0"/>
            <a:fld id="{9A0DB2DC-4C9A-4742-B13C-FB6460FD3503}" type="slidenum">
              <a:rPr lang="zh-CN" altLang="en-US" dirty="0"/>
            </a:fld>
            <a:endParaRPr lang="zh-CN" altLang="en-US" dirty="0">
              <a:ea typeface="宋体" panose="02010600030101010101" pitchFamily="2" charset="-122"/>
            </a:endParaRPr>
          </a:p>
        </p:txBody>
      </p:sp>
      <p:sp>
        <p:nvSpPr>
          <p:cNvPr id="4" name="文本框 3"/>
          <p:cNvSpPr txBox="1"/>
          <p:nvPr/>
        </p:nvSpPr>
        <p:spPr>
          <a:xfrm>
            <a:off x="1257935" y="727710"/>
            <a:ext cx="6096000" cy="583565"/>
          </a:xfrm>
          <a:prstGeom prst="rect">
            <a:avLst/>
          </a:prstGeom>
          <a:noFill/>
        </p:spPr>
        <p:txBody>
          <a:bodyPr wrap="square" rtlCol="0" anchor="t">
            <a:spAutoFit/>
          </a:bodyPr>
          <a:lstStyle/>
          <a:p>
            <a:r>
              <a:rPr lang="en-US" altLang="zh-CN" sz="3200" b="1">
                <a:sym typeface="+mn-ea"/>
              </a:rPr>
              <a:t>VGGNet</a:t>
            </a:r>
            <a:r>
              <a:rPr lang="zh-CN" altLang="en-US" sz="3200" b="1">
                <a:sym typeface="+mn-ea"/>
              </a:rPr>
              <a:t>（</a:t>
            </a:r>
            <a:r>
              <a:rPr lang="en-US" altLang="zh-CN" sz="3200" b="1">
                <a:sym typeface="+mn-ea"/>
              </a:rPr>
              <a:t>2014  2rd</a:t>
            </a:r>
            <a:r>
              <a:rPr lang="zh-CN" altLang="en-US" sz="3200" b="1">
                <a:sym typeface="+mn-ea"/>
              </a:rPr>
              <a:t>）</a:t>
            </a:r>
            <a:endParaRPr lang="zh-CN" altLang="en-US" sz="3200" b="1">
              <a:sym typeface="+mn-ea"/>
            </a:endParaRPr>
          </a:p>
        </p:txBody>
      </p:sp>
      <p:sp>
        <p:nvSpPr>
          <p:cNvPr id="5" name="文本框 4"/>
          <p:cNvSpPr txBox="1"/>
          <p:nvPr/>
        </p:nvSpPr>
        <p:spPr>
          <a:xfrm>
            <a:off x="5010785" y="2084070"/>
            <a:ext cx="6383020" cy="4018280"/>
          </a:xfrm>
          <a:prstGeom prst="rect">
            <a:avLst/>
          </a:prstGeom>
          <a:noFill/>
        </p:spPr>
        <p:txBody>
          <a:bodyPr wrap="square" rtlCol="0" anchor="t">
            <a:noAutofit/>
          </a:bodyPr>
          <a:lstStyle/>
          <a:p>
            <a:pPr indent="0">
              <a:buNone/>
            </a:pPr>
            <a:r>
              <a:rPr lang="en-US" altLang="zh-CN" sz="2000">
                <a:latin typeface="微软雅黑" panose="020B0503020204020204" charset="-122"/>
                <a:ea typeface="微软雅黑" panose="020B0503020204020204" charset="-122"/>
                <a:cs typeface="微软雅黑" panose="020B0503020204020204" charset="-122"/>
                <a:sym typeface="+mn-ea"/>
              </a:rPr>
              <a:t>     </a:t>
            </a:r>
            <a:r>
              <a:rPr sz="2000">
                <a:latin typeface="微软雅黑" panose="020B0503020204020204" charset="-122"/>
                <a:ea typeface="微软雅黑" panose="020B0503020204020204" charset="-122"/>
                <a:cs typeface="微软雅黑" panose="020B0503020204020204" charset="-122"/>
                <a:sym typeface="+mn-ea"/>
              </a:rPr>
              <a:t>VGG-Nets是由牛津大学VGG（Visual Geometry Group）提出，是2014年ImageNet竞赛定位任务的第一名和分类任务的第二名的中的基础网络。</a:t>
            </a:r>
            <a:endParaRPr sz="2000">
              <a:latin typeface="微软雅黑" panose="020B0503020204020204" charset="-122"/>
              <a:ea typeface="微软雅黑" panose="020B0503020204020204" charset="-122"/>
              <a:cs typeface="微软雅黑" panose="020B0503020204020204" charset="-122"/>
              <a:sym typeface="+mn-ea"/>
            </a:endParaRPr>
          </a:p>
          <a:p>
            <a:pPr indent="0">
              <a:buNone/>
            </a:pPr>
            <a:endParaRPr sz="2000">
              <a:latin typeface="微软雅黑" panose="020B0503020204020204" charset="-122"/>
              <a:ea typeface="微软雅黑" panose="020B0503020204020204" charset="-122"/>
              <a:cs typeface="微软雅黑" panose="020B0503020204020204" charset="-122"/>
              <a:sym typeface="+mn-ea"/>
            </a:endParaRPr>
          </a:p>
          <a:p>
            <a:pPr indent="0">
              <a:buNone/>
            </a:pPr>
            <a:r>
              <a:rPr sz="2000">
                <a:latin typeface="微软雅黑" panose="020B0503020204020204" charset="-122"/>
                <a:ea typeface="微软雅黑" panose="020B0503020204020204" charset="-122"/>
                <a:cs typeface="微软雅黑" panose="020B0503020204020204" charset="-122"/>
                <a:sym typeface="+mn-ea"/>
              </a:rPr>
              <a:t> </a:t>
            </a:r>
            <a:r>
              <a:rPr lang="en-US" sz="2000">
                <a:latin typeface="微软雅黑" panose="020B0503020204020204" charset="-122"/>
                <a:ea typeface="微软雅黑" panose="020B0503020204020204" charset="-122"/>
                <a:cs typeface="微软雅黑" panose="020B0503020204020204" charset="-122"/>
                <a:sym typeface="+mn-ea"/>
              </a:rPr>
              <a:t>    </a:t>
            </a:r>
            <a:r>
              <a:rPr lang="zh-CN" altLang="en-US" sz="2000" b="1">
                <a:latin typeface="微软雅黑" panose="020B0503020204020204" charset="-122"/>
                <a:ea typeface="微软雅黑" panose="020B0503020204020204" charset="-122"/>
                <a:cs typeface="微软雅黑" panose="020B0503020204020204" charset="-122"/>
                <a:sym typeface="+mn-ea"/>
              </a:rPr>
              <a:t>内容：</a:t>
            </a:r>
            <a:endParaRPr lang="zh-CN" altLang="en-US" sz="2000" b="1">
              <a:latin typeface="微软雅黑" panose="020B0503020204020204" charset="-122"/>
              <a:ea typeface="微软雅黑" panose="020B0503020204020204" charset="-122"/>
              <a:cs typeface="微软雅黑" panose="020B0503020204020204" charset="-122"/>
              <a:sym typeface="+mn-ea"/>
            </a:endParaRPr>
          </a:p>
          <a:p>
            <a:pPr marL="342900" indent="-342900">
              <a:buFont typeface="Arial" panose="020B0604020202020204" pitchFamily="34" charset="0"/>
              <a:buChar char="•"/>
            </a:pPr>
            <a:r>
              <a:rPr sz="2000">
                <a:latin typeface="微软雅黑" panose="020B0503020204020204" charset="-122"/>
                <a:ea typeface="微软雅黑" panose="020B0503020204020204" charset="-122"/>
                <a:cs typeface="微软雅黑" panose="020B0503020204020204" charset="-122"/>
                <a:sym typeface="+mn-ea"/>
              </a:rPr>
              <a:t>VGG可以看成是</a:t>
            </a:r>
            <a:r>
              <a:rPr sz="2000" b="1">
                <a:solidFill>
                  <a:srgbClr val="FF0000"/>
                </a:solidFill>
                <a:latin typeface="微软雅黑" panose="020B0503020204020204" charset="-122"/>
                <a:ea typeface="微软雅黑" panose="020B0503020204020204" charset="-122"/>
                <a:cs typeface="微软雅黑" panose="020B0503020204020204" charset="-122"/>
                <a:sym typeface="+mn-ea"/>
              </a:rPr>
              <a:t>加深版本的AlexNet</a:t>
            </a:r>
            <a:r>
              <a:rPr lang="zh-CN" sz="2000">
                <a:latin typeface="微软雅黑" panose="020B0503020204020204" charset="-122"/>
                <a:ea typeface="微软雅黑" panose="020B0503020204020204" charset="-122"/>
                <a:cs typeface="微软雅黑" panose="020B0503020204020204" charset="-122"/>
                <a:sym typeface="+mn-ea"/>
              </a:rPr>
              <a:t>，</a:t>
            </a:r>
            <a:r>
              <a:rPr sz="2000">
                <a:latin typeface="微软雅黑" panose="020B0503020204020204" charset="-122"/>
                <a:ea typeface="微软雅黑" panose="020B0503020204020204" charset="-122"/>
                <a:cs typeface="微软雅黑" panose="020B0503020204020204" charset="-122"/>
                <a:sym typeface="+mn-ea"/>
              </a:rPr>
              <a:t>都是</a:t>
            </a:r>
            <a:r>
              <a:rPr sz="2000" b="1">
                <a:solidFill>
                  <a:srgbClr val="FF0000"/>
                </a:solidFill>
                <a:latin typeface="微软雅黑" panose="020B0503020204020204" charset="-122"/>
                <a:ea typeface="微软雅黑" panose="020B0503020204020204" charset="-122"/>
                <a:cs typeface="微软雅黑" panose="020B0503020204020204" charset="-122"/>
                <a:sym typeface="+mn-ea"/>
              </a:rPr>
              <a:t>卷积层+全连接层</a:t>
            </a:r>
            <a:r>
              <a:rPr lang="zh-CN" sz="2000">
                <a:latin typeface="微软雅黑" panose="020B0503020204020204" charset="-122"/>
                <a:ea typeface="微软雅黑" panose="020B0503020204020204" charset="-122"/>
                <a:cs typeface="微软雅黑" panose="020B0503020204020204" charset="-122"/>
                <a:sym typeface="+mn-ea"/>
              </a:rPr>
              <a:t>。</a:t>
            </a:r>
            <a:endParaRPr lang="zh-CN" sz="2000">
              <a:latin typeface="微软雅黑" panose="020B0503020204020204" charset="-122"/>
              <a:ea typeface="微软雅黑" panose="020B0503020204020204" charset="-122"/>
              <a:cs typeface="微软雅黑" panose="020B0503020204020204" charset="-122"/>
              <a:sym typeface="+mn-ea"/>
            </a:endParaRPr>
          </a:p>
          <a:p>
            <a:pPr marL="342900" indent="-342900">
              <a:buFont typeface="Arial" panose="020B0604020202020204" pitchFamily="34" charset="0"/>
              <a:buChar char="•"/>
            </a:pPr>
            <a:r>
              <a:rPr sz="2000" b="1">
                <a:solidFill>
                  <a:srgbClr val="FF0000"/>
                </a:solidFill>
                <a:latin typeface="微软雅黑" panose="020B0503020204020204" charset="-122"/>
                <a:ea typeface="微软雅黑" panose="020B0503020204020204" charset="-122"/>
                <a:cs typeface="微软雅黑" panose="020B0503020204020204" charset="-122"/>
                <a:sym typeface="+mn-ea"/>
              </a:rPr>
              <a:t>VGGNet探索了CNN的深度及其性能之间的关系</a:t>
            </a:r>
            <a:r>
              <a:rPr sz="2000">
                <a:latin typeface="微软雅黑" panose="020B0503020204020204" charset="-122"/>
                <a:ea typeface="微软雅黑" panose="020B0503020204020204" charset="-122"/>
                <a:cs typeface="微软雅黑" panose="020B0503020204020204" charset="-122"/>
                <a:sym typeface="+mn-ea"/>
              </a:rPr>
              <a:t>，通过反复堆叠3*3的小型卷积核和2*2的最大池化层，成功的构筑了16-19层深的CNN。</a:t>
            </a:r>
            <a:endParaRPr sz="2000">
              <a:latin typeface="微软雅黑" panose="020B0503020204020204" charset="-122"/>
              <a:ea typeface="微软雅黑" panose="020B0503020204020204" charset="-122"/>
              <a:cs typeface="微软雅黑" panose="020B0503020204020204" charset="-122"/>
              <a:sym typeface="+mn-ea"/>
            </a:endParaRPr>
          </a:p>
          <a:p>
            <a:pPr marL="342900" indent="-342900">
              <a:buFont typeface="Arial" panose="020B0604020202020204" pitchFamily="34" charset="0"/>
              <a:buChar char="•"/>
            </a:pPr>
            <a:r>
              <a:rPr sz="2000">
                <a:latin typeface="微软雅黑" panose="020B0503020204020204" charset="-122"/>
                <a:ea typeface="微软雅黑" panose="020B0503020204020204" charset="-122"/>
                <a:cs typeface="微软雅黑" panose="020B0503020204020204" charset="-122"/>
                <a:sym typeface="+mn-ea"/>
              </a:rPr>
              <a:t>如图所示，</a:t>
            </a:r>
            <a:r>
              <a:rPr sz="2000">
                <a:latin typeface="微软雅黑" panose="020B0503020204020204" charset="-122"/>
                <a:ea typeface="微软雅黑" panose="020B0503020204020204" charset="-122"/>
                <a:cs typeface="微软雅黑" panose="020B0503020204020204" charset="-122"/>
                <a:sym typeface="+mn-ea"/>
              </a:rPr>
              <a:t>VGGNet有A-E六种结构，从A-E网络逐步变深，但是参数量并没有增长很多</a:t>
            </a:r>
            <a:r>
              <a:rPr lang="zh-CN" sz="2000">
                <a:latin typeface="微软雅黑" panose="020B0503020204020204" charset="-122"/>
                <a:ea typeface="微软雅黑" panose="020B0503020204020204" charset="-122"/>
                <a:cs typeface="微软雅黑" panose="020B0503020204020204" charset="-122"/>
                <a:sym typeface="+mn-ea"/>
              </a:rPr>
              <a:t>。</a:t>
            </a:r>
            <a:endParaRPr lang="zh-CN" sz="2000">
              <a:latin typeface="微软雅黑" panose="020B0503020204020204" charset="-122"/>
              <a:ea typeface="微软雅黑" panose="020B0503020204020204" charset="-122"/>
              <a:cs typeface="微软雅黑" panose="020B0503020204020204" charset="-122"/>
              <a:sym typeface="+mn-ea"/>
            </a:endParaRPr>
          </a:p>
        </p:txBody>
      </p:sp>
      <p:sp>
        <p:nvSpPr>
          <p:cNvPr id="6" name="文本框 5"/>
          <p:cNvSpPr txBox="1"/>
          <p:nvPr/>
        </p:nvSpPr>
        <p:spPr>
          <a:xfrm>
            <a:off x="699770" y="1418590"/>
            <a:ext cx="10481945" cy="483235"/>
          </a:xfrm>
          <a:prstGeom prst="rect">
            <a:avLst/>
          </a:prstGeom>
          <a:noFill/>
        </p:spPr>
        <p:txBody>
          <a:bodyPr wrap="square" rtlCol="0" anchor="t">
            <a:noAutofit/>
          </a:bodyPr>
          <a:p>
            <a:pPr indent="0">
              <a:buNone/>
            </a:pPr>
            <a:r>
              <a:rPr lang="en-US" altLang="zh-CN" sz="2000">
                <a:latin typeface="微软雅黑" panose="020B0503020204020204" charset="-122"/>
                <a:ea typeface="微软雅黑" panose="020B0503020204020204" charset="-122"/>
                <a:cs typeface="微软雅黑" panose="020B0503020204020204" charset="-122"/>
                <a:sym typeface="+mn-ea"/>
              </a:rPr>
              <a:t>     </a:t>
            </a:r>
            <a:r>
              <a:rPr sz="2000" b="1">
                <a:latin typeface="微软雅黑" panose="020B0503020204020204" charset="-122"/>
                <a:ea typeface="微软雅黑" panose="020B0503020204020204" charset="-122"/>
                <a:cs typeface="微软雅黑" panose="020B0503020204020204" charset="-122"/>
                <a:sym typeface="+mn-ea"/>
              </a:rPr>
              <a:t>论文</a:t>
            </a:r>
            <a:r>
              <a:rPr lang="zh-CN" sz="2000" b="1">
                <a:latin typeface="微软雅黑" panose="020B0503020204020204" charset="-122"/>
                <a:ea typeface="微软雅黑" panose="020B0503020204020204" charset="-122"/>
                <a:cs typeface="微软雅黑" panose="020B0503020204020204" charset="-122"/>
                <a:sym typeface="+mn-ea"/>
              </a:rPr>
              <a:t>：</a:t>
            </a:r>
            <a:r>
              <a:rPr sz="2000">
                <a:latin typeface="微软雅黑" panose="020B0503020204020204" charset="-122"/>
                <a:ea typeface="微软雅黑" panose="020B0503020204020204" charset="-122"/>
                <a:cs typeface="微软雅黑" panose="020B0503020204020204" charset="-122"/>
                <a:sym typeface="+mn-ea"/>
              </a:rPr>
              <a:t>Very Deep Convolutional Networks for Large-Scale Visual Recognition</a:t>
            </a:r>
            <a:endParaRPr sz="2000">
              <a:latin typeface="微软雅黑" panose="020B0503020204020204" charset="-122"/>
              <a:ea typeface="微软雅黑" panose="020B0503020204020204" charset="-122"/>
              <a:cs typeface="微软雅黑" panose="020B0503020204020204" charset="-122"/>
              <a:sym typeface="+mn-ea"/>
            </a:endParaRPr>
          </a:p>
        </p:txBody>
      </p:sp>
      <p:pic>
        <p:nvPicPr>
          <p:cNvPr id="7" name="图片 6"/>
          <p:cNvPicPr/>
          <p:nvPr/>
        </p:nvPicPr>
        <p:blipFill>
          <a:blip r:embed="rId1"/>
          <a:stretch>
            <a:fillRect/>
          </a:stretch>
        </p:blipFill>
        <p:spPr>
          <a:xfrm>
            <a:off x="622935" y="1931035"/>
            <a:ext cx="4388485" cy="4399915"/>
          </a:xfrm>
          <a:prstGeom prst="rect">
            <a:avLst/>
          </a:prstGeom>
          <a:noFill/>
          <a:ln w="9525">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054225" y="0"/>
            <a:ext cx="15537180" cy="6858000"/>
            <a:chOff x="-3235" y="0"/>
            <a:chExt cx="24468" cy="10800"/>
          </a:xfrm>
        </p:grpSpPr>
        <p:grpSp>
          <p:nvGrpSpPr>
            <p:cNvPr id="16" name="组合 15"/>
            <p:cNvGrpSpPr/>
            <p:nvPr/>
          </p:nvGrpSpPr>
          <p:grpSpPr>
            <a:xfrm>
              <a:off x="-3235" y="0"/>
              <a:ext cx="24469" cy="10800"/>
              <a:chOff x="-3235" y="0"/>
              <a:chExt cx="24469" cy="10800"/>
            </a:xfrm>
          </p:grpSpPr>
          <p:sp>
            <p:nvSpPr>
              <p:cNvPr id="15" name="矩形 14"/>
              <p:cNvSpPr/>
              <p:nvPr/>
            </p:nvSpPr>
            <p:spPr>
              <a:xfrm>
                <a:off x="0" y="0"/>
                <a:ext cx="19200" cy="10800"/>
              </a:xfrm>
              <a:prstGeom prst="rect">
                <a:avLst/>
              </a:prstGeom>
              <a:solidFill>
                <a:srgbClr val="E9E1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等腰三角形 16"/>
              <p:cNvSpPr/>
              <p:nvPr/>
            </p:nvSpPr>
            <p:spPr>
              <a:xfrm rot="16200000">
                <a:off x="12473" y="1272"/>
                <a:ext cx="7999" cy="5454"/>
              </a:xfrm>
              <a:prstGeom prst="triangle">
                <a:avLst>
                  <a:gd name="adj" fmla="val 52262"/>
                </a:avLst>
              </a:prstGeom>
              <a:solidFill>
                <a:srgbClr val="E9BF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任意多边形 17"/>
              <p:cNvSpPr/>
              <p:nvPr/>
            </p:nvSpPr>
            <p:spPr>
              <a:xfrm rot="2280000">
                <a:off x="-3235" y="4699"/>
                <a:ext cx="18062" cy="5102"/>
              </a:xfrm>
              <a:custGeom>
                <a:avLst/>
                <a:gdLst/>
                <a:ahLst/>
                <a:cxnLst>
                  <a:cxn ang="3">
                    <a:pos x="hc" y="t"/>
                  </a:cxn>
                  <a:cxn ang="cd2">
                    <a:pos x="l" y="vc"/>
                  </a:cxn>
                  <a:cxn ang="cd4">
                    <a:pos x="hc" y="b"/>
                  </a:cxn>
                  <a:cxn ang="0">
                    <a:pos x="r" y="vc"/>
                  </a:cxn>
                </a:cxnLst>
                <a:rect l="l" t="t" r="r" b="b"/>
                <a:pathLst>
                  <a:path w="18062" h="5102">
                    <a:moveTo>
                      <a:pt x="520" y="0"/>
                    </a:moveTo>
                    <a:lnTo>
                      <a:pt x="18062" y="0"/>
                    </a:lnTo>
                    <a:lnTo>
                      <a:pt x="11531" y="5102"/>
                    </a:lnTo>
                    <a:lnTo>
                      <a:pt x="3669" y="5102"/>
                    </a:lnTo>
                    <a:lnTo>
                      <a:pt x="0" y="406"/>
                    </a:lnTo>
                    <a:lnTo>
                      <a:pt x="520" y="0"/>
                    </a:lnTo>
                    <a:close/>
                  </a:path>
                </a:pathLst>
              </a:custGeom>
              <a:solidFill>
                <a:srgbClr val="57A1B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9" name="任意多边形 18"/>
              <p:cNvSpPr/>
              <p:nvPr/>
            </p:nvSpPr>
            <p:spPr>
              <a:xfrm rot="2280000">
                <a:off x="-24" y="1985"/>
                <a:ext cx="21259" cy="5100"/>
              </a:xfrm>
              <a:custGeom>
                <a:avLst/>
                <a:gdLst/>
                <a:ahLst/>
                <a:cxnLst>
                  <a:cxn ang="3">
                    <a:pos x="hc" y="t"/>
                  </a:cxn>
                  <a:cxn ang="cd2">
                    <a:pos x="l" y="vc"/>
                  </a:cxn>
                  <a:cxn ang="cd4">
                    <a:pos x="hc" y="b"/>
                  </a:cxn>
                  <a:cxn ang="0">
                    <a:pos x="r" y="vc"/>
                  </a:cxn>
                </a:cxnLst>
                <a:rect l="l" t="t" r="r" b="b"/>
                <a:pathLst>
                  <a:path w="21259" h="5100">
                    <a:moveTo>
                      <a:pt x="6528" y="0"/>
                    </a:moveTo>
                    <a:lnTo>
                      <a:pt x="19544" y="0"/>
                    </a:lnTo>
                    <a:lnTo>
                      <a:pt x="21259" y="2196"/>
                    </a:lnTo>
                    <a:lnTo>
                      <a:pt x="17542" y="5100"/>
                    </a:lnTo>
                    <a:lnTo>
                      <a:pt x="0" y="5100"/>
                    </a:lnTo>
                    <a:lnTo>
                      <a:pt x="6528" y="0"/>
                    </a:lnTo>
                    <a:close/>
                  </a:path>
                </a:pathLst>
              </a:custGeom>
              <a:solidFill>
                <a:srgbClr val="48576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20" name="矩形 19"/>
            <p:cNvSpPr/>
            <p:nvPr/>
          </p:nvSpPr>
          <p:spPr>
            <a:xfrm>
              <a:off x="560" y="490"/>
              <a:ext cx="18080" cy="98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3" name="组合 62"/>
          <p:cNvGrpSpPr/>
          <p:nvPr/>
        </p:nvGrpSpPr>
        <p:grpSpPr>
          <a:xfrm>
            <a:off x="622935" y="882015"/>
            <a:ext cx="467360" cy="262890"/>
            <a:chOff x="981" y="929"/>
            <a:chExt cx="736" cy="414"/>
          </a:xfrm>
        </p:grpSpPr>
        <p:cxnSp>
          <p:nvCxnSpPr>
            <p:cNvPr id="46" name="直接连接符 45"/>
            <p:cNvCxnSpPr/>
            <p:nvPr/>
          </p:nvCxnSpPr>
          <p:spPr>
            <a:xfrm>
              <a:off x="981" y="1343"/>
              <a:ext cx="737" cy="0"/>
            </a:xfrm>
            <a:prstGeom prst="line">
              <a:avLst/>
            </a:prstGeom>
            <a:ln w="69850">
              <a:solidFill>
                <a:srgbClr val="485766"/>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a:off x="981" y="1145"/>
              <a:ext cx="737" cy="0"/>
            </a:xfrm>
            <a:prstGeom prst="line">
              <a:avLst/>
            </a:prstGeom>
            <a:ln w="69850">
              <a:solidFill>
                <a:srgbClr val="57A1BB"/>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a:off x="981" y="929"/>
              <a:ext cx="737" cy="0"/>
            </a:xfrm>
            <a:prstGeom prst="line">
              <a:avLst/>
            </a:prstGeom>
            <a:ln w="69850">
              <a:solidFill>
                <a:srgbClr val="E9BF62"/>
              </a:solidFill>
            </a:ln>
          </p:spPr>
          <p:style>
            <a:lnRef idx="1">
              <a:schemeClr val="accent1"/>
            </a:lnRef>
            <a:fillRef idx="0">
              <a:schemeClr val="accent1"/>
            </a:fillRef>
            <a:effectRef idx="0">
              <a:schemeClr val="accent1"/>
            </a:effectRef>
            <a:fontRef idx="minor">
              <a:schemeClr val="tx1"/>
            </a:fontRef>
          </p:style>
        </p:cxnSp>
      </p:grpSp>
      <p:sp>
        <p:nvSpPr>
          <p:cNvPr id="3" name="灯片编号占位符 2"/>
          <p:cNvSpPr>
            <a:spLocks noGrp="1"/>
          </p:cNvSpPr>
          <p:nvPr>
            <p:ph type="sldNum" sz="quarter" idx="12"/>
          </p:nvPr>
        </p:nvSpPr>
        <p:spPr/>
        <p:txBody>
          <a:bodyPr/>
          <a:lstStyle/>
          <a:p>
            <a:pPr lvl="0"/>
            <a:fld id="{9A0DB2DC-4C9A-4742-B13C-FB6460FD3503}" type="slidenum">
              <a:rPr lang="zh-CN" altLang="en-US" dirty="0"/>
            </a:fld>
            <a:endParaRPr lang="zh-CN" altLang="en-US" dirty="0">
              <a:ea typeface="宋体" panose="02010600030101010101" pitchFamily="2" charset="-122"/>
            </a:endParaRPr>
          </a:p>
        </p:txBody>
      </p:sp>
      <p:sp>
        <p:nvSpPr>
          <p:cNvPr id="4" name="文本框 3"/>
          <p:cNvSpPr txBox="1"/>
          <p:nvPr/>
        </p:nvSpPr>
        <p:spPr>
          <a:xfrm>
            <a:off x="1257935" y="727710"/>
            <a:ext cx="6096000" cy="583565"/>
          </a:xfrm>
          <a:prstGeom prst="rect">
            <a:avLst/>
          </a:prstGeom>
          <a:noFill/>
        </p:spPr>
        <p:txBody>
          <a:bodyPr wrap="square" rtlCol="0" anchor="t">
            <a:spAutoFit/>
          </a:bodyPr>
          <a:lstStyle/>
          <a:p>
            <a:r>
              <a:rPr lang="en-US" altLang="zh-CN" sz="3200" b="1">
                <a:sym typeface="+mn-ea"/>
              </a:rPr>
              <a:t>VGGNet</a:t>
            </a:r>
            <a:r>
              <a:rPr lang="zh-CN" altLang="en-US" sz="3200" b="1">
                <a:sym typeface="+mn-ea"/>
              </a:rPr>
              <a:t>（</a:t>
            </a:r>
            <a:r>
              <a:rPr lang="en-US" altLang="zh-CN" sz="3200" b="1">
                <a:sym typeface="+mn-ea"/>
              </a:rPr>
              <a:t>2014  2rd</a:t>
            </a:r>
            <a:r>
              <a:rPr lang="zh-CN" altLang="en-US" sz="3200" b="1">
                <a:sym typeface="+mn-ea"/>
              </a:rPr>
              <a:t>）</a:t>
            </a:r>
            <a:endParaRPr lang="zh-CN" altLang="en-US" sz="3200" b="1">
              <a:sym typeface="+mn-ea"/>
            </a:endParaRPr>
          </a:p>
        </p:txBody>
      </p:sp>
      <p:sp>
        <p:nvSpPr>
          <p:cNvPr id="5" name="文本框 4"/>
          <p:cNvSpPr txBox="1"/>
          <p:nvPr/>
        </p:nvSpPr>
        <p:spPr>
          <a:xfrm>
            <a:off x="622935" y="4208780"/>
            <a:ext cx="10922000" cy="2061210"/>
          </a:xfrm>
          <a:prstGeom prst="rect">
            <a:avLst/>
          </a:prstGeom>
          <a:noFill/>
        </p:spPr>
        <p:txBody>
          <a:bodyPr wrap="square" rtlCol="0" anchor="t">
            <a:spAutoFit/>
          </a:bodyPr>
          <a:lstStyle/>
          <a:p>
            <a:pPr indent="0" fontAlgn="auto">
              <a:spcBef>
                <a:spcPts val="0"/>
              </a:spcBef>
              <a:buNone/>
            </a:pPr>
            <a:r>
              <a:rPr lang="en-US" altLang="zh-CN">
                <a:latin typeface="微软雅黑" panose="020B0503020204020204" charset="-122"/>
                <a:ea typeface="微软雅黑" panose="020B0503020204020204" charset="-122"/>
                <a:cs typeface="微软雅黑" panose="020B0503020204020204" charset="-122"/>
                <a:sym typeface="+mn-ea"/>
              </a:rPr>
              <a:t>        </a:t>
            </a:r>
            <a:r>
              <a:rPr sz="2000" b="1">
                <a:latin typeface="微软雅黑" panose="020B0503020204020204" charset="-122"/>
                <a:ea typeface="微软雅黑" panose="020B0503020204020204" charset="-122"/>
                <a:cs typeface="微软雅黑" panose="020B0503020204020204" charset="-122"/>
                <a:sym typeface="+mn-ea"/>
              </a:rPr>
              <a:t>VGG</a:t>
            </a:r>
            <a:r>
              <a:rPr lang="en-US" sz="2000" b="1">
                <a:latin typeface="微软雅黑" panose="020B0503020204020204" charset="-122"/>
                <a:ea typeface="微软雅黑" panose="020B0503020204020204" charset="-122"/>
                <a:cs typeface="微软雅黑" panose="020B0503020204020204" charset="-122"/>
                <a:sym typeface="+mn-ea"/>
              </a:rPr>
              <a:t>Net</a:t>
            </a:r>
            <a:r>
              <a:rPr sz="2000" b="1">
                <a:latin typeface="微软雅黑" panose="020B0503020204020204" charset="-122"/>
                <a:ea typeface="微软雅黑" panose="020B0503020204020204" charset="-122"/>
                <a:cs typeface="微软雅黑" panose="020B0503020204020204" charset="-122"/>
                <a:sym typeface="+mn-ea"/>
              </a:rPr>
              <a:t>的特点</a:t>
            </a:r>
            <a:r>
              <a:rPr lang="en-US" sz="2000" b="1">
                <a:latin typeface="微软雅黑" panose="020B0503020204020204" charset="-122"/>
                <a:ea typeface="微软雅黑" panose="020B0503020204020204" charset="-122"/>
                <a:cs typeface="微软雅黑" panose="020B0503020204020204" charset="-122"/>
                <a:sym typeface="+mn-ea"/>
              </a:rPr>
              <a:t> </a:t>
            </a:r>
            <a:r>
              <a:rPr>
                <a:latin typeface="微软雅黑" panose="020B0503020204020204" charset="-122"/>
                <a:ea typeface="微软雅黑" panose="020B0503020204020204" charset="-122"/>
                <a:cs typeface="微软雅黑" panose="020B0503020204020204" charset="-122"/>
                <a:sym typeface="+mn-ea"/>
              </a:rPr>
              <a:t>：</a:t>
            </a:r>
            <a:endParaRPr>
              <a:latin typeface="微软雅黑" panose="020B0503020204020204" charset="-122"/>
              <a:ea typeface="微软雅黑" panose="020B0503020204020204" charset="-122"/>
              <a:cs typeface="微软雅黑" panose="020B0503020204020204" charset="-122"/>
              <a:sym typeface="+mn-ea"/>
            </a:endParaRPr>
          </a:p>
          <a:p>
            <a:pPr indent="0" fontAlgn="auto">
              <a:spcBef>
                <a:spcPts val="0"/>
              </a:spcBef>
              <a:buNone/>
            </a:pPr>
            <a:r>
              <a:rPr>
                <a:latin typeface="微软雅黑" panose="020B0503020204020204" charset="-122"/>
                <a:ea typeface="微软雅黑" panose="020B0503020204020204" charset="-122"/>
                <a:cs typeface="微软雅黑" panose="020B0503020204020204" charset="-122"/>
                <a:sym typeface="+mn-ea"/>
              </a:rPr>
              <a:t>（1）拥有5段卷积，每段卷积内有2-3个卷积层，同时每段尾部都会连接一个最大池化层。</a:t>
            </a:r>
            <a:endParaRPr>
              <a:latin typeface="微软雅黑" panose="020B0503020204020204" charset="-122"/>
              <a:ea typeface="微软雅黑" panose="020B0503020204020204" charset="-122"/>
              <a:cs typeface="微软雅黑" panose="020B0503020204020204" charset="-122"/>
              <a:sym typeface="+mn-ea"/>
            </a:endParaRPr>
          </a:p>
          <a:p>
            <a:pPr indent="0" fontAlgn="auto">
              <a:spcBef>
                <a:spcPts val="0"/>
              </a:spcBef>
              <a:buNone/>
            </a:pPr>
            <a:r>
              <a:rPr>
                <a:latin typeface="微软雅黑" panose="020B0503020204020204" charset="-122"/>
                <a:ea typeface="微软雅黑" panose="020B0503020204020204" charset="-122"/>
                <a:cs typeface="微软雅黑" panose="020B0503020204020204" charset="-122"/>
                <a:sym typeface="+mn-ea"/>
              </a:rPr>
              <a:t>（2）每段内的卷积核数量一样，越后边的段内卷积核数量越多。</a:t>
            </a:r>
            <a:endParaRPr>
              <a:latin typeface="微软雅黑" panose="020B0503020204020204" charset="-122"/>
              <a:ea typeface="微软雅黑" panose="020B0503020204020204" charset="-122"/>
              <a:cs typeface="微软雅黑" panose="020B0503020204020204" charset="-122"/>
              <a:sym typeface="+mn-ea"/>
            </a:endParaRPr>
          </a:p>
          <a:p>
            <a:pPr indent="0" fontAlgn="auto">
              <a:spcBef>
                <a:spcPts val="0"/>
              </a:spcBef>
              <a:buNone/>
            </a:pPr>
            <a:r>
              <a:rPr>
                <a:latin typeface="微软雅黑" panose="020B0503020204020204" charset="-122"/>
                <a:ea typeface="微软雅黑" panose="020B0503020204020204" charset="-122"/>
                <a:cs typeface="微软雅黑" panose="020B0503020204020204" charset="-122"/>
                <a:sym typeface="+mn-ea"/>
              </a:rPr>
              <a:t>（3）越深的网络效果越好。</a:t>
            </a:r>
            <a:endParaRPr>
              <a:latin typeface="微软雅黑" panose="020B0503020204020204" charset="-122"/>
              <a:ea typeface="微软雅黑" panose="020B0503020204020204" charset="-122"/>
              <a:cs typeface="微软雅黑" panose="020B0503020204020204" charset="-122"/>
              <a:sym typeface="+mn-ea"/>
            </a:endParaRPr>
          </a:p>
          <a:p>
            <a:pPr indent="0" fontAlgn="auto">
              <a:spcBef>
                <a:spcPts val="0"/>
              </a:spcBef>
              <a:buNone/>
            </a:pPr>
            <a:r>
              <a:rPr lang="en-US">
                <a:solidFill>
                  <a:srgbClr val="FF0000"/>
                </a:solidFill>
                <a:latin typeface="微软雅黑" panose="020B0503020204020204" charset="-122"/>
                <a:ea typeface="微软雅黑" panose="020B0503020204020204" charset="-122"/>
                <a:cs typeface="微软雅黑" panose="020B0503020204020204" charset="-122"/>
                <a:sym typeface="+mn-ea"/>
              </a:rPr>
              <a:t>   </a:t>
            </a:r>
            <a:endParaRPr lang="en-US">
              <a:solidFill>
                <a:srgbClr val="FF0000"/>
              </a:solidFill>
              <a:latin typeface="微软雅黑" panose="020B0503020204020204" charset="-122"/>
              <a:ea typeface="微软雅黑" panose="020B0503020204020204" charset="-122"/>
              <a:cs typeface="微软雅黑" panose="020B0503020204020204" charset="-122"/>
              <a:sym typeface="+mn-ea"/>
            </a:endParaRPr>
          </a:p>
          <a:p>
            <a:pPr indent="0" fontAlgn="auto">
              <a:spcBef>
                <a:spcPts val="0"/>
              </a:spcBef>
              <a:buNone/>
            </a:pPr>
            <a:r>
              <a:rPr lang="en-US">
                <a:solidFill>
                  <a:srgbClr val="FF0000"/>
                </a:solidFill>
                <a:latin typeface="微软雅黑" panose="020B0503020204020204" charset="-122"/>
                <a:ea typeface="微软雅黑" panose="020B0503020204020204" charset="-122"/>
                <a:cs typeface="微软雅黑" panose="020B0503020204020204" charset="-122"/>
                <a:sym typeface="+mn-ea"/>
              </a:rPr>
              <a:t>       </a:t>
            </a:r>
            <a:r>
              <a:rPr b="1">
                <a:solidFill>
                  <a:srgbClr val="FF0000"/>
                </a:solidFill>
                <a:latin typeface="微软雅黑" panose="020B0503020204020204" charset="-122"/>
                <a:ea typeface="微软雅黑" panose="020B0503020204020204" charset="-122"/>
                <a:cs typeface="微软雅黑" panose="020B0503020204020204" charset="-122"/>
                <a:sym typeface="+mn-ea"/>
              </a:rPr>
              <a:t>VGG的突出贡献在于，证明了使用小的卷积核，增加网络深度可以有效的提高模型效果</a:t>
            </a:r>
            <a:r>
              <a:rPr>
                <a:latin typeface="微软雅黑" panose="020B0503020204020204" charset="-122"/>
                <a:ea typeface="微软雅黑" panose="020B0503020204020204" charset="-122"/>
                <a:cs typeface="微软雅黑" panose="020B0503020204020204" charset="-122"/>
                <a:sym typeface="+mn-ea"/>
              </a:rPr>
              <a:t>，而且VGGNet对其他数据集具有很好的泛化能力。到目前为止，VGGNet依然经常被用来提取图像特征。</a:t>
            </a:r>
            <a:endParaRPr>
              <a:latin typeface="微软雅黑" panose="020B0503020204020204" charset="-122"/>
              <a:ea typeface="微软雅黑" panose="020B0503020204020204" charset="-122"/>
              <a:cs typeface="微软雅黑" panose="020B0503020204020204" charset="-122"/>
              <a:sym typeface="+mn-ea"/>
            </a:endParaRPr>
          </a:p>
        </p:txBody>
      </p:sp>
      <p:pic>
        <p:nvPicPr>
          <p:cNvPr id="7" name="图片 6" descr="1409613-20190703094932870-809184186"/>
          <p:cNvPicPr>
            <a:picLocks noChangeAspect="1"/>
          </p:cNvPicPr>
          <p:nvPr/>
        </p:nvPicPr>
        <p:blipFill>
          <a:blip r:embed="rId1"/>
          <a:srcRect t="4490" b="14790"/>
          <a:stretch>
            <a:fillRect/>
          </a:stretch>
        </p:blipFill>
        <p:spPr>
          <a:xfrm>
            <a:off x="1090930" y="1460500"/>
            <a:ext cx="5172710" cy="265366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054225" y="0"/>
            <a:ext cx="15537180" cy="6858000"/>
            <a:chOff x="-3235" y="0"/>
            <a:chExt cx="24468" cy="10800"/>
          </a:xfrm>
        </p:grpSpPr>
        <p:grpSp>
          <p:nvGrpSpPr>
            <p:cNvPr id="16" name="组合 15"/>
            <p:cNvGrpSpPr/>
            <p:nvPr/>
          </p:nvGrpSpPr>
          <p:grpSpPr>
            <a:xfrm>
              <a:off x="-3235" y="0"/>
              <a:ext cx="24469" cy="10800"/>
              <a:chOff x="-3235" y="0"/>
              <a:chExt cx="24469" cy="10800"/>
            </a:xfrm>
          </p:grpSpPr>
          <p:sp>
            <p:nvSpPr>
              <p:cNvPr id="15" name="矩形 14"/>
              <p:cNvSpPr/>
              <p:nvPr/>
            </p:nvSpPr>
            <p:spPr>
              <a:xfrm>
                <a:off x="0" y="0"/>
                <a:ext cx="19200" cy="10800"/>
              </a:xfrm>
              <a:prstGeom prst="rect">
                <a:avLst/>
              </a:prstGeom>
              <a:solidFill>
                <a:srgbClr val="E9E1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等腰三角形 16"/>
              <p:cNvSpPr/>
              <p:nvPr/>
            </p:nvSpPr>
            <p:spPr>
              <a:xfrm rot="16200000">
                <a:off x="12473" y="1272"/>
                <a:ext cx="7999" cy="5454"/>
              </a:xfrm>
              <a:prstGeom prst="triangle">
                <a:avLst>
                  <a:gd name="adj" fmla="val 52262"/>
                </a:avLst>
              </a:prstGeom>
              <a:solidFill>
                <a:srgbClr val="E9BF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任意多边形 17"/>
              <p:cNvSpPr/>
              <p:nvPr/>
            </p:nvSpPr>
            <p:spPr>
              <a:xfrm rot="2280000">
                <a:off x="-3235" y="4699"/>
                <a:ext cx="18062" cy="5102"/>
              </a:xfrm>
              <a:custGeom>
                <a:avLst/>
                <a:gdLst/>
                <a:ahLst/>
                <a:cxnLst>
                  <a:cxn ang="3">
                    <a:pos x="hc" y="t"/>
                  </a:cxn>
                  <a:cxn ang="cd2">
                    <a:pos x="l" y="vc"/>
                  </a:cxn>
                  <a:cxn ang="cd4">
                    <a:pos x="hc" y="b"/>
                  </a:cxn>
                  <a:cxn ang="0">
                    <a:pos x="r" y="vc"/>
                  </a:cxn>
                </a:cxnLst>
                <a:rect l="l" t="t" r="r" b="b"/>
                <a:pathLst>
                  <a:path w="18062" h="5102">
                    <a:moveTo>
                      <a:pt x="520" y="0"/>
                    </a:moveTo>
                    <a:lnTo>
                      <a:pt x="18062" y="0"/>
                    </a:lnTo>
                    <a:lnTo>
                      <a:pt x="11531" y="5102"/>
                    </a:lnTo>
                    <a:lnTo>
                      <a:pt x="3669" y="5102"/>
                    </a:lnTo>
                    <a:lnTo>
                      <a:pt x="0" y="406"/>
                    </a:lnTo>
                    <a:lnTo>
                      <a:pt x="520" y="0"/>
                    </a:lnTo>
                    <a:close/>
                  </a:path>
                </a:pathLst>
              </a:custGeom>
              <a:solidFill>
                <a:srgbClr val="57A1B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9" name="任意多边形 18"/>
              <p:cNvSpPr/>
              <p:nvPr/>
            </p:nvSpPr>
            <p:spPr>
              <a:xfrm rot="2280000">
                <a:off x="-24" y="1985"/>
                <a:ext cx="21259" cy="5100"/>
              </a:xfrm>
              <a:custGeom>
                <a:avLst/>
                <a:gdLst/>
                <a:ahLst/>
                <a:cxnLst>
                  <a:cxn ang="3">
                    <a:pos x="hc" y="t"/>
                  </a:cxn>
                  <a:cxn ang="cd2">
                    <a:pos x="l" y="vc"/>
                  </a:cxn>
                  <a:cxn ang="cd4">
                    <a:pos x="hc" y="b"/>
                  </a:cxn>
                  <a:cxn ang="0">
                    <a:pos x="r" y="vc"/>
                  </a:cxn>
                </a:cxnLst>
                <a:rect l="l" t="t" r="r" b="b"/>
                <a:pathLst>
                  <a:path w="21259" h="5100">
                    <a:moveTo>
                      <a:pt x="6528" y="0"/>
                    </a:moveTo>
                    <a:lnTo>
                      <a:pt x="19544" y="0"/>
                    </a:lnTo>
                    <a:lnTo>
                      <a:pt x="21259" y="2196"/>
                    </a:lnTo>
                    <a:lnTo>
                      <a:pt x="17542" y="5100"/>
                    </a:lnTo>
                    <a:lnTo>
                      <a:pt x="0" y="5100"/>
                    </a:lnTo>
                    <a:lnTo>
                      <a:pt x="6528" y="0"/>
                    </a:lnTo>
                    <a:close/>
                  </a:path>
                </a:pathLst>
              </a:custGeom>
              <a:solidFill>
                <a:srgbClr val="48576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20" name="矩形 19"/>
            <p:cNvSpPr/>
            <p:nvPr/>
          </p:nvSpPr>
          <p:spPr>
            <a:xfrm>
              <a:off x="560" y="490"/>
              <a:ext cx="18080" cy="98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3" name="组合 62"/>
          <p:cNvGrpSpPr/>
          <p:nvPr/>
        </p:nvGrpSpPr>
        <p:grpSpPr>
          <a:xfrm>
            <a:off x="622935" y="882015"/>
            <a:ext cx="467360" cy="262890"/>
            <a:chOff x="981" y="929"/>
            <a:chExt cx="736" cy="414"/>
          </a:xfrm>
        </p:grpSpPr>
        <p:cxnSp>
          <p:nvCxnSpPr>
            <p:cNvPr id="46" name="直接连接符 45"/>
            <p:cNvCxnSpPr/>
            <p:nvPr/>
          </p:nvCxnSpPr>
          <p:spPr>
            <a:xfrm>
              <a:off x="981" y="1343"/>
              <a:ext cx="737" cy="0"/>
            </a:xfrm>
            <a:prstGeom prst="line">
              <a:avLst/>
            </a:prstGeom>
            <a:ln w="69850">
              <a:solidFill>
                <a:srgbClr val="485766"/>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a:off x="981" y="1145"/>
              <a:ext cx="737" cy="0"/>
            </a:xfrm>
            <a:prstGeom prst="line">
              <a:avLst/>
            </a:prstGeom>
            <a:ln w="69850">
              <a:solidFill>
                <a:srgbClr val="57A1BB"/>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a:off x="981" y="929"/>
              <a:ext cx="737" cy="0"/>
            </a:xfrm>
            <a:prstGeom prst="line">
              <a:avLst/>
            </a:prstGeom>
            <a:ln w="69850">
              <a:solidFill>
                <a:srgbClr val="E9BF62"/>
              </a:solidFill>
            </a:ln>
          </p:spPr>
          <p:style>
            <a:lnRef idx="1">
              <a:schemeClr val="accent1"/>
            </a:lnRef>
            <a:fillRef idx="0">
              <a:schemeClr val="accent1"/>
            </a:fillRef>
            <a:effectRef idx="0">
              <a:schemeClr val="accent1"/>
            </a:effectRef>
            <a:fontRef idx="minor">
              <a:schemeClr val="tx1"/>
            </a:fontRef>
          </p:style>
        </p:cxnSp>
      </p:grpSp>
      <p:sp>
        <p:nvSpPr>
          <p:cNvPr id="3" name="灯片编号占位符 2"/>
          <p:cNvSpPr>
            <a:spLocks noGrp="1"/>
          </p:cNvSpPr>
          <p:nvPr>
            <p:ph type="sldNum" sz="quarter" idx="12"/>
          </p:nvPr>
        </p:nvSpPr>
        <p:spPr/>
        <p:txBody>
          <a:bodyPr/>
          <a:lstStyle/>
          <a:p>
            <a:pPr lvl="0"/>
            <a:fld id="{9A0DB2DC-4C9A-4742-B13C-FB6460FD3503}" type="slidenum">
              <a:rPr lang="zh-CN" altLang="en-US" dirty="0"/>
            </a:fld>
            <a:endParaRPr lang="zh-CN" altLang="en-US" dirty="0">
              <a:ea typeface="宋体" panose="02010600030101010101" pitchFamily="2" charset="-122"/>
            </a:endParaRPr>
          </a:p>
        </p:txBody>
      </p:sp>
      <p:sp>
        <p:nvSpPr>
          <p:cNvPr id="4" name="文本框 3"/>
          <p:cNvSpPr txBox="1"/>
          <p:nvPr/>
        </p:nvSpPr>
        <p:spPr>
          <a:xfrm>
            <a:off x="1257935" y="727710"/>
            <a:ext cx="7470775" cy="583565"/>
          </a:xfrm>
          <a:prstGeom prst="rect">
            <a:avLst/>
          </a:prstGeom>
          <a:noFill/>
        </p:spPr>
        <p:txBody>
          <a:bodyPr wrap="square" rtlCol="0" anchor="t">
            <a:spAutoFit/>
          </a:bodyPr>
          <a:lstStyle/>
          <a:p>
            <a:r>
              <a:rPr sz="3200" b="1">
                <a:sym typeface="+mn-ea"/>
              </a:rPr>
              <a:t>GoogleNet(Inception V1)</a:t>
            </a:r>
            <a:r>
              <a:rPr lang="zh-CN" sz="3200" b="1">
                <a:sym typeface="+mn-ea"/>
              </a:rPr>
              <a:t>（</a:t>
            </a:r>
            <a:r>
              <a:rPr lang="en-US" altLang="zh-CN" sz="3200" b="1">
                <a:sym typeface="+mn-ea"/>
              </a:rPr>
              <a:t>2014)</a:t>
            </a:r>
            <a:endParaRPr lang="en-US" altLang="zh-CN" sz="3200" b="1">
              <a:sym typeface="+mn-ea"/>
            </a:endParaRPr>
          </a:p>
        </p:txBody>
      </p:sp>
      <p:sp>
        <p:nvSpPr>
          <p:cNvPr id="5" name="文本框 4"/>
          <p:cNvSpPr txBox="1"/>
          <p:nvPr/>
        </p:nvSpPr>
        <p:spPr>
          <a:xfrm>
            <a:off x="5597525" y="2510155"/>
            <a:ext cx="5546725" cy="3689985"/>
          </a:xfrm>
          <a:prstGeom prst="rect">
            <a:avLst/>
          </a:prstGeom>
          <a:noFill/>
        </p:spPr>
        <p:txBody>
          <a:bodyPr wrap="square" rtlCol="0" anchor="t">
            <a:noAutofit/>
          </a:bodyPr>
          <a:lstStyle/>
          <a:p>
            <a:pPr marL="342900" indent="-342900">
              <a:buFont typeface="Arial" panose="020B0604020202020204" pitchFamily="34" charset="0"/>
              <a:buChar char="•"/>
            </a:pPr>
            <a:r>
              <a:rPr sz="2000" b="1">
                <a:solidFill>
                  <a:schemeClr val="tx1"/>
                </a:solidFill>
                <a:latin typeface="微软雅黑" panose="020B0503020204020204" charset="-122"/>
                <a:ea typeface="微软雅黑" panose="020B0503020204020204" charset="-122"/>
                <a:cs typeface="微软雅黑" panose="020B0503020204020204" charset="-122"/>
                <a:sym typeface="+mn-ea"/>
              </a:rPr>
              <a:t>特点</a:t>
            </a:r>
            <a:r>
              <a:rPr lang="zh-CN" sz="2000" b="1">
                <a:solidFill>
                  <a:schemeClr val="tx1"/>
                </a:solidFill>
                <a:latin typeface="微软雅黑" panose="020B0503020204020204" charset="-122"/>
                <a:ea typeface="微软雅黑" panose="020B0503020204020204" charset="-122"/>
                <a:cs typeface="微软雅黑" panose="020B0503020204020204" charset="-122"/>
                <a:sym typeface="+mn-ea"/>
              </a:rPr>
              <a:t>：</a:t>
            </a:r>
            <a:endParaRPr sz="2000" b="1">
              <a:solidFill>
                <a:srgbClr val="FF0000"/>
              </a:solidFill>
              <a:latin typeface="微软雅黑" panose="020B0503020204020204" charset="-122"/>
              <a:ea typeface="微软雅黑" panose="020B0503020204020204" charset="-122"/>
              <a:cs typeface="微软雅黑" panose="020B0503020204020204" charset="-122"/>
              <a:sym typeface="+mn-ea"/>
            </a:endParaRPr>
          </a:p>
          <a:p>
            <a:pPr indent="0">
              <a:buNone/>
            </a:pPr>
            <a:r>
              <a:rPr lang="zh-CN" sz="2000">
                <a:latin typeface="微软雅黑" panose="020B0503020204020204" charset="-122"/>
                <a:ea typeface="微软雅黑" panose="020B0503020204020204" charset="-122"/>
                <a:cs typeface="微软雅黑" panose="020B0503020204020204" charset="-122"/>
                <a:sym typeface="+mn-ea"/>
              </a:rPr>
              <a:t>（</a:t>
            </a:r>
            <a:r>
              <a:rPr lang="en-US" altLang="zh-CN" sz="2000">
                <a:latin typeface="微软雅黑" panose="020B0503020204020204" charset="-122"/>
                <a:ea typeface="微软雅黑" panose="020B0503020204020204" charset="-122"/>
                <a:cs typeface="微软雅黑" panose="020B0503020204020204" charset="-122"/>
                <a:sym typeface="+mn-ea"/>
              </a:rPr>
              <a:t>1</a:t>
            </a:r>
            <a:r>
              <a:rPr lang="zh-CN" altLang="en-US" sz="2000">
                <a:latin typeface="微软雅黑" panose="020B0503020204020204" charset="-122"/>
                <a:ea typeface="微软雅黑" panose="020B0503020204020204" charset="-122"/>
                <a:cs typeface="微软雅黑" panose="020B0503020204020204" charset="-122"/>
                <a:sym typeface="+mn-ea"/>
              </a:rPr>
              <a:t>）</a:t>
            </a:r>
            <a:r>
              <a:rPr sz="2000">
                <a:latin typeface="微软雅黑" panose="020B0503020204020204" charset="-122"/>
                <a:ea typeface="微软雅黑" panose="020B0503020204020204" charset="-122"/>
                <a:cs typeface="微软雅黑" panose="020B0503020204020204" charset="-122"/>
                <a:sym typeface="+mn-ea"/>
              </a:rPr>
              <a:t>GoogLeNet中引入一个新的网络结构</a:t>
            </a:r>
            <a:r>
              <a:rPr sz="2000" b="1">
                <a:solidFill>
                  <a:srgbClr val="FF0000"/>
                </a:solidFill>
                <a:latin typeface="微软雅黑" panose="020B0503020204020204" charset="-122"/>
                <a:ea typeface="微软雅黑" panose="020B0503020204020204" charset="-122"/>
                <a:cs typeface="微软雅黑" panose="020B0503020204020204" charset="-122"/>
                <a:sym typeface="+mn-ea"/>
              </a:rPr>
              <a:t>Inception模块</a:t>
            </a:r>
            <a:r>
              <a:rPr sz="2000">
                <a:latin typeface="微软雅黑" panose="020B0503020204020204" charset="-122"/>
                <a:ea typeface="微软雅黑" panose="020B0503020204020204" charset="-122"/>
                <a:cs typeface="微软雅黑" panose="020B0503020204020204" charset="-122"/>
                <a:sym typeface="+mn-ea"/>
              </a:rPr>
              <a:t>，所以GoogLeNet又被称为Inception V1</a:t>
            </a:r>
            <a:r>
              <a:rPr lang="zh-CN" sz="2000">
                <a:latin typeface="微软雅黑" panose="020B0503020204020204" charset="-122"/>
                <a:ea typeface="微软雅黑" panose="020B0503020204020204" charset="-122"/>
                <a:cs typeface="微软雅黑" panose="020B0503020204020204" charset="-122"/>
                <a:sym typeface="+mn-ea"/>
              </a:rPr>
              <a:t>，</a:t>
            </a:r>
            <a:r>
              <a:rPr sz="2000" b="1">
                <a:solidFill>
                  <a:srgbClr val="FF0000"/>
                </a:solidFill>
                <a:latin typeface="微软雅黑" panose="020B0503020204020204" charset="-122"/>
                <a:ea typeface="微软雅黑" panose="020B0503020204020204" charset="-122"/>
                <a:cs typeface="微软雅黑" panose="020B0503020204020204" charset="-122"/>
                <a:sym typeface="+mn-ea"/>
              </a:rPr>
              <a:t>在参数量和计算量下降的同时保证了准确率</a:t>
            </a:r>
            <a:r>
              <a:rPr lang="zh-CN" sz="2000" b="1">
                <a:solidFill>
                  <a:srgbClr val="FF0000"/>
                </a:solidFill>
                <a:latin typeface="微软雅黑" panose="020B0503020204020204" charset="-122"/>
                <a:ea typeface="微软雅黑" panose="020B0503020204020204" charset="-122"/>
                <a:cs typeface="微软雅黑" panose="020B0503020204020204" charset="-122"/>
                <a:sym typeface="+mn-ea"/>
              </a:rPr>
              <a:t>。</a:t>
            </a:r>
            <a:endParaRPr sz="2000">
              <a:latin typeface="微软雅黑" panose="020B0503020204020204" charset="-122"/>
              <a:ea typeface="微软雅黑" panose="020B0503020204020204" charset="-122"/>
              <a:cs typeface="微软雅黑" panose="020B0503020204020204" charset="-122"/>
              <a:sym typeface="+mn-ea"/>
            </a:endParaRPr>
          </a:p>
          <a:p>
            <a:pPr indent="0">
              <a:buNone/>
            </a:pPr>
            <a:r>
              <a:rPr sz="2000">
                <a:latin typeface="微软雅黑" panose="020B0503020204020204" charset="-122"/>
                <a:ea typeface="微软雅黑" panose="020B0503020204020204" charset="-122"/>
                <a:cs typeface="微软雅黑" panose="020B0503020204020204" charset="-122"/>
                <a:sym typeface="+mn-ea"/>
              </a:rPr>
              <a:t>（2）</a:t>
            </a:r>
            <a:r>
              <a:rPr sz="2000" b="1">
                <a:solidFill>
                  <a:srgbClr val="FF0000"/>
                </a:solidFill>
                <a:latin typeface="微软雅黑" panose="020B0503020204020204" charset="-122"/>
                <a:ea typeface="微软雅黑" panose="020B0503020204020204" charset="-122"/>
                <a:cs typeface="微软雅黑" panose="020B0503020204020204" charset="-122"/>
                <a:sym typeface="+mn-ea"/>
              </a:rPr>
              <a:t>中间层的辅助LOSS单元</a:t>
            </a:r>
            <a:r>
              <a:rPr sz="2000">
                <a:latin typeface="微软雅黑" panose="020B0503020204020204" charset="-122"/>
                <a:ea typeface="微软雅黑" panose="020B0503020204020204" charset="-122"/>
                <a:cs typeface="微软雅黑" panose="020B0503020204020204" charset="-122"/>
                <a:sym typeface="+mn-ea"/>
              </a:rPr>
              <a:t>，GoogLeNet网络结构中有3个LOSS单元，这样的网络设计是为了帮助网络的收敛。</a:t>
            </a:r>
            <a:endParaRPr sz="2000">
              <a:latin typeface="微软雅黑" panose="020B0503020204020204" charset="-122"/>
              <a:ea typeface="微软雅黑" panose="020B0503020204020204" charset="-122"/>
              <a:cs typeface="微软雅黑" panose="020B0503020204020204" charset="-122"/>
              <a:sym typeface="+mn-ea"/>
            </a:endParaRPr>
          </a:p>
          <a:p>
            <a:pPr indent="0">
              <a:buNone/>
            </a:pPr>
            <a:r>
              <a:rPr sz="2000">
                <a:latin typeface="微软雅黑" panose="020B0503020204020204" charset="-122"/>
                <a:ea typeface="微软雅黑" panose="020B0503020204020204" charset="-122"/>
                <a:cs typeface="微软雅黑" panose="020B0503020204020204" charset="-122"/>
                <a:sym typeface="+mn-ea"/>
              </a:rPr>
              <a:t>（3）</a:t>
            </a:r>
            <a:r>
              <a:rPr sz="2000" b="1">
                <a:solidFill>
                  <a:srgbClr val="FF0000"/>
                </a:solidFill>
                <a:latin typeface="微软雅黑" panose="020B0503020204020204" charset="-122"/>
                <a:ea typeface="微软雅黑" panose="020B0503020204020204" charset="-122"/>
                <a:cs typeface="微软雅黑" panose="020B0503020204020204" charset="-122"/>
                <a:sym typeface="+mn-ea"/>
              </a:rPr>
              <a:t>后面的全连接层全部替换为简单的全局平均池化层</a:t>
            </a:r>
            <a:r>
              <a:rPr sz="2000">
                <a:latin typeface="微软雅黑" panose="020B0503020204020204" charset="-122"/>
                <a:ea typeface="微软雅黑" panose="020B0503020204020204" charset="-122"/>
                <a:cs typeface="微软雅黑" panose="020B0503020204020204" charset="-122"/>
                <a:sym typeface="+mn-ea"/>
              </a:rPr>
              <a:t>，在最后参数会变的更少。</a:t>
            </a:r>
            <a:endParaRPr sz="2000">
              <a:latin typeface="微软雅黑" panose="020B0503020204020204" charset="-122"/>
              <a:ea typeface="微软雅黑" panose="020B0503020204020204" charset="-122"/>
              <a:cs typeface="微软雅黑" panose="020B0503020204020204" charset="-122"/>
              <a:sym typeface="+mn-ea"/>
            </a:endParaRPr>
          </a:p>
        </p:txBody>
      </p:sp>
      <p:pic>
        <p:nvPicPr>
          <p:cNvPr id="103" name="图片 102"/>
          <p:cNvPicPr/>
          <p:nvPr/>
        </p:nvPicPr>
        <p:blipFill>
          <a:blip r:embed="rId1"/>
          <a:stretch>
            <a:fillRect/>
          </a:stretch>
        </p:blipFill>
        <p:spPr>
          <a:xfrm>
            <a:off x="705485" y="2900045"/>
            <a:ext cx="4742180" cy="3063875"/>
          </a:xfrm>
          <a:prstGeom prst="rect">
            <a:avLst/>
          </a:prstGeom>
          <a:noFill/>
          <a:ln w="9525">
            <a:noFill/>
          </a:ln>
        </p:spPr>
      </p:pic>
      <p:sp>
        <p:nvSpPr>
          <p:cNvPr id="6" name="文本框 5"/>
          <p:cNvSpPr txBox="1"/>
          <p:nvPr/>
        </p:nvSpPr>
        <p:spPr>
          <a:xfrm>
            <a:off x="741680" y="2510155"/>
            <a:ext cx="5878195" cy="398780"/>
          </a:xfrm>
          <a:prstGeom prst="rect">
            <a:avLst/>
          </a:prstGeom>
          <a:noFill/>
        </p:spPr>
        <p:txBody>
          <a:bodyPr wrap="square" rtlCol="0" anchor="t">
            <a:spAutoFit/>
          </a:bodyPr>
          <a:p>
            <a:pPr marL="342900" indent="-342900">
              <a:buFont typeface="Arial" panose="020B0604020202020204" pitchFamily="34" charset="0"/>
              <a:buChar char="•"/>
            </a:pPr>
            <a:r>
              <a:rPr sz="2000" b="1">
                <a:latin typeface="微软雅黑" panose="020B0503020204020204" charset="-122"/>
                <a:ea typeface="微软雅黑" panose="020B0503020204020204" charset="-122"/>
                <a:cs typeface="微软雅黑" panose="020B0503020204020204" charset="-122"/>
                <a:sym typeface="+mn-ea"/>
              </a:rPr>
              <a:t>Inception模块</a:t>
            </a:r>
            <a:r>
              <a:rPr sz="2000">
                <a:latin typeface="微软雅黑" panose="020B0503020204020204" charset="-122"/>
                <a:ea typeface="微软雅黑" panose="020B0503020204020204" charset="-122"/>
                <a:cs typeface="微软雅黑" panose="020B0503020204020204" charset="-122"/>
                <a:sym typeface="+mn-ea"/>
              </a:rPr>
              <a:t>如下：</a:t>
            </a:r>
            <a:endParaRPr sz="2000">
              <a:latin typeface="微软雅黑" panose="020B0503020204020204" charset="-122"/>
              <a:ea typeface="微软雅黑" panose="020B0503020204020204" charset="-122"/>
              <a:cs typeface="微软雅黑" panose="020B0503020204020204" charset="-122"/>
              <a:sym typeface="+mn-ea"/>
            </a:endParaRPr>
          </a:p>
        </p:txBody>
      </p:sp>
      <p:sp>
        <p:nvSpPr>
          <p:cNvPr id="7" name="文本框 6"/>
          <p:cNvSpPr txBox="1"/>
          <p:nvPr/>
        </p:nvSpPr>
        <p:spPr>
          <a:xfrm>
            <a:off x="622935" y="1485900"/>
            <a:ext cx="10521315" cy="1014730"/>
          </a:xfrm>
          <a:prstGeom prst="rect">
            <a:avLst/>
          </a:prstGeom>
          <a:noFill/>
        </p:spPr>
        <p:txBody>
          <a:bodyPr wrap="square" rtlCol="0" anchor="t">
            <a:spAutoFit/>
          </a:bodyPr>
          <a:lstStyle/>
          <a:p>
            <a:pPr indent="0">
              <a:buNone/>
            </a:pPr>
            <a:r>
              <a:rPr lang="en-US" sz="2000">
                <a:latin typeface="微软雅黑" panose="020B0503020204020204" charset="-122"/>
                <a:ea typeface="微软雅黑" panose="020B0503020204020204" charset="-122"/>
                <a:cs typeface="微软雅黑" panose="020B0503020204020204" charset="-122"/>
                <a:sym typeface="+mn-ea"/>
              </a:rPr>
              <a:t>   </a:t>
            </a:r>
            <a:r>
              <a:rPr lang="en-US" sz="2000" b="1">
                <a:latin typeface="微软雅黑" panose="020B0503020204020204" charset="-122"/>
                <a:ea typeface="微软雅黑" panose="020B0503020204020204" charset="-122"/>
                <a:cs typeface="微软雅黑" panose="020B0503020204020204" charset="-122"/>
                <a:sym typeface="+mn-ea"/>
              </a:rPr>
              <a:t>  </a:t>
            </a:r>
            <a:r>
              <a:rPr sz="2000" b="1">
                <a:latin typeface="微软雅黑" panose="020B0503020204020204" charset="-122"/>
                <a:ea typeface="微软雅黑" panose="020B0503020204020204" charset="-122"/>
                <a:cs typeface="微软雅黑" panose="020B0503020204020204" charset="-122"/>
                <a:sym typeface="+mn-ea"/>
              </a:rPr>
              <a:t>论文</a:t>
            </a:r>
            <a:r>
              <a:rPr lang="zh-CN" sz="2000" b="1">
                <a:latin typeface="微软雅黑" panose="020B0503020204020204" charset="-122"/>
                <a:ea typeface="微软雅黑" panose="020B0503020204020204" charset="-122"/>
                <a:cs typeface="微软雅黑" panose="020B0503020204020204" charset="-122"/>
                <a:sym typeface="+mn-ea"/>
              </a:rPr>
              <a:t>：</a:t>
            </a:r>
            <a:r>
              <a:rPr sz="2000">
                <a:latin typeface="微软雅黑" panose="020B0503020204020204" charset="-122"/>
                <a:ea typeface="微软雅黑" panose="020B0503020204020204" charset="-122"/>
                <a:cs typeface="微软雅黑" panose="020B0503020204020204" charset="-122"/>
                <a:sym typeface="+mn-ea"/>
              </a:rPr>
              <a:t>Going deeper with convolutions</a:t>
            </a:r>
            <a:endParaRPr sz="2000">
              <a:latin typeface="微软雅黑" panose="020B0503020204020204" charset="-122"/>
              <a:ea typeface="微软雅黑" panose="020B0503020204020204" charset="-122"/>
              <a:cs typeface="微软雅黑" panose="020B0503020204020204" charset="-122"/>
              <a:sym typeface="+mn-ea"/>
            </a:endParaRPr>
          </a:p>
          <a:p>
            <a:pPr indent="0">
              <a:buNone/>
            </a:pPr>
            <a:r>
              <a:rPr lang="en-US" altLang="zh-CN" sz="2000">
                <a:latin typeface="微软雅黑" panose="020B0503020204020204" charset="-122"/>
                <a:ea typeface="微软雅黑" panose="020B0503020204020204" charset="-122"/>
                <a:cs typeface="微软雅黑" panose="020B0503020204020204" charset="-122"/>
                <a:sym typeface="+mn-ea"/>
              </a:rPr>
              <a:t>     </a:t>
            </a:r>
            <a:r>
              <a:rPr sz="2000">
                <a:latin typeface="微软雅黑" panose="020B0503020204020204" charset="-122"/>
                <a:ea typeface="微软雅黑" panose="020B0503020204020204" charset="-122"/>
                <a:cs typeface="微软雅黑" panose="020B0503020204020204" charset="-122"/>
                <a:sym typeface="+mn-ea"/>
              </a:rPr>
              <a:t>Google Inception Net首次出现在ILSVRC2014的比赛中(和VGGNet同年)，以较大的优势获得冠军。</a:t>
            </a:r>
            <a:endParaRPr sz="2000">
              <a:latin typeface="微软雅黑" panose="020B0503020204020204" charset="-122"/>
              <a:ea typeface="微软雅黑" panose="020B0503020204020204" charset="-122"/>
              <a:cs typeface="微软雅黑" panose="020B0503020204020204" charset="-122"/>
              <a:sym typeface="+mn-ea"/>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054225" y="0"/>
            <a:ext cx="15537180" cy="6858000"/>
            <a:chOff x="-3235" y="0"/>
            <a:chExt cx="24468" cy="10800"/>
          </a:xfrm>
        </p:grpSpPr>
        <p:grpSp>
          <p:nvGrpSpPr>
            <p:cNvPr id="16" name="组合 15"/>
            <p:cNvGrpSpPr/>
            <p:nvPr/>
          </p:nvGrpSpPr>
          <p:grpSpPr>
            <a:xfrm>
              <a:off x="-3235" y="0"/>
              <a:ext cx="24469" cy="10800"/>
              <a:chOff x="-3235" y="0"/>
              <a:chExt cx="24469" cy="10800"/>
            </a:xfrm>
          </p:grpSpPr>
          <p:sp>
            <p:nvSpPr>
              <p:cNvPr id="15" name="矩形 14"/>
              <p:cNvSpPr/>
              <p:nvPr/>
            </p:nvSpPr>
            <p:spPr>
              <a:xfrm>
                <a:off x="0" y="0"/>
                <a:ext cx="19200" cy="10800"/>
              </a:xfrm>
              <a:prstGeom prst="rect">
                <a:avLst/>
              </a:prstGeom>
              <a:solidFill>
                <a:srgbClr val="E9E1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等腰三角形 16"/>
              <p:cNvSpPr/>
              <p:nvPr/>
            </p:nvSpPr>
            <p:spPr>
              <a:xfrm rot="16200000">
                <a:off x="12473" y="1272"/>
                <a:ext cx="7999" cy="5454"/>
              </a:xfrm>
              <a:prstGeom prst="triangle">
                <a:avLst>
                  <a:gd name="adj" fmla="val 52262"/>
                </a:avLst>
              </a:prstGeom>
              <a:solidFill>
                <a:srgbClr val="E9BF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任意多边形 17"/>
              <p:cNvSpPr/>
              <p:nvPr/>
            </p:nvSpPr>
            <p:spPr>
              <a:xfrm rot="2280000">
                <a:off x="-3235" y="4699"/>
                <a:ext cx="18062" cy="5102"/>
              </a:xfrm>
              <a:custGeom>
                <a:avLst/>
                <a:gdLst/>
                <a:ahLst/>
                <a:cxnLst>
                  <a:cxn ang="3">
                    <a:pos x="hc" y="t"/>
                  </a:cxn>
                  <a:cxn ang="cd2">
                    <a:pos x="l" y="vc"/>
                  </a:cxn>
                  <a:cxn ang="cd4">
                    <a:pos x="hc" y="b"/>
                  </a:cxn>
                  <a:cxn ang="0">
                    <a:pos x="r" y="vc"/>
                  </a:cxn>
                </a:cxnLst>
                <a:rect l="l" t="t" r="r" b="b"/>
                <a:pathLst>
                  <a:path w="18062" h="5102">
                    <a:moveTo>
                      <a:pt x="520" y="0"/>
                    </a:moveTo>
                    <a:lnTo>
                      <a:pt x="18062" y="0"/>
                    </a:lnTo>
                    <a:lnTo>
                      <a:pt x="11531" y="5102"/>
                    </a:lnTo>
                    <a:lnTo>
                      <a:pt x="3669" y="5102"/>
                    </a:lnTo>
                    <a:lnTo>
                      <a:pt x="0" y="406"/>
                    </a:lnTo>
                    <a:lnTo>
                      <a:pt x="520" y="0"/>
                    </a:lnTo>
                    <a:close/>
                  </a:path>
                </a:pathLst>
              </a:custGeom>
              <a:solidFill>
                <a:srgbClr val="57A1B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9" name="任意多边形 18"/>
              <p:cNvSpPr/>
              <p:nvPr/>
            </p:nvSpPr>
            <p:spPr>
              <a:xfrm rot="2280000">
                <a:off x="-24" y="1985"/>
                <a:ext cx="21259" cy="5100"/>
              </a:xfrm>
              <a:custGeom>
                <a:avLst/>
                <a:gdLst/>
                <a:ahLst/>
                <a:cxnLst>
                  <a:cxn ang="3">
                    <a:pos x="hc" y="t"/>
                  </a:cxn>
                  <a:cxn ang="cd2">
                    <a:pos x="l" y="vc"/>
                  </a:cxn>
                  <a:cxn ang="cd4">
                    <a:pos x="hc" y="b"/>
                  </a:cxn>
                  <a:cxn ang="0">
                    <a:pos x="r" y="vc"/>
                  </a:cxn>
                </a:cxnLst>
                <a:rect l="l" t="t" r="r" b="b"/>
                <a:pathLst>
                  <a:path w="21259" h="5100">
                    <a:moveTo>
                      <a:pt x="6528" y="0"/>
                    </a:moveTo>
                    <a:lnTo>
                      <a:pt x="19544" y="0"/>
                    </a:lnTo>
                    <a:lnTo>
                      <a:pt x="21259" y="2196"/>
                    </a:lnTo>
                    <a:lnTo>
                      <a:pt x="17542" y="5100"/>
                    </a:lnTo>
                    <a:lnTo>
                      <a:pt x="0" y="5100"/>
                    </a:lnTo>
                    <a:lnTo>
                      <a:pt x="6528" y="0"/>
                    </a:lnTo>
                    <a:close/>
                  </a:path>
                </a:pathLst>
              </a:custGeom>
              <a:solidFill>
                <a:srgbClr val="48576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20" name="矩形 19"/>
            <p:cNvSpPr/>
            <p:nvPr/>
          </p:nvSpPr>
          <p:spPr>
            <a:xfrm>
              <a:off x="560" y="490"/>
              <a:ext cx="18080" cy="98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3" name="组合 62"/>
          <p:cNvGrpSpPr/>
          <p:nvPr/>
        </p:nvGrpSpPr>
        <p:grpSpPr>
          <a:xfrm>
            <a:off x="622935" y="882015"/>
            <a:ext cx="467360" cy="262890"/>
            <a:chOff x="981" y="929"/>
            <a:chExt cx="736" cy="414"/>
          </a:xfrm>
        </p:grpSpPr>
        <p:cxnSp>
          <p:nvCxnSpPr>
            <p:cNvPr id="46" name="直接连接符 45"/>
            <p:cNvCxnSpPr/>
            <p:nvPr/>
          </p:nvCxnSpPr>
          <p:spPr>
            <a:xfrm>
              <a:off x="981" y="1343"/>
              <a:ext cx="737" cy="0"/>
            </a:xfrm>
            <a:prstGeom prst="line">
              <a:avLst/>
            </a:prstGeom>
            <a:ln w="69850">
              <a:solidFill>
                <a:srgbClr val="485766"/>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a:off x="981" y="1145"/>
              <a:ext cx="737" cy="0"/>
            </a:xfrm>
            <a:prstGeom prst="line">
              <a:avLst/>
            </a:prstGeom>
            <a:ln w="69850">
              <a:solidFill>
                <a:srgbClr val="57A1BB"/>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a:off x="981" y="929"/>
              <a:ext cx="737" cy="0"/>
            </a:xfrm>
            <a:prstGeom prst="line">
              <a:avLst/>
            </a:prstGeom>
            <a:ln w="69850">
              <a:solidFill>
                <a:srgbClr val="E9BF62"/>
              </a:solidFill>
            </a:ln>
          </p:spPr>
          <p:style>
            <a:lnRef idx="1">
              <a:schemeClr val="accent1"/>
            </a:lnRef>
            <a:fillRef idx="0">
              <a:schemeClr val="accent1"/>
            </a:fillRef>
            <a:effectRef idx="0">
              <a:schemeClr val="accent1"/>
            </a:effectRef>
            <a:fontRef idx="minor">
              <a:schemeClr val="tx1"/>
            </a:fontRef>
          </p:style>
        </p:cxnSp>
      </p:grpSp>
      <p:sp>
        <p:nvSpPr>
          <p:cNvPr id="3" name="灯片编号占位符 2"/>
          <p:cNvSpPr>
            <a:spLocks noGrp="1"/>
          </p:cNvSpPr>
          <p:nvPr>
            <p:ph type="sldNum" sz="quarter" idx="12"/>
          </p:nvPr>
        </p:nvSpPr>
        <p:spPr/>
        <p:txBody>
          <a:bodyPr/>
          <a:lstStyle/>
          <a:p>
            <a:pPr lvl="0"/>
            <a:fld id="{9A0DB2DC-4C9A-4742-B13C-FB6460FD3503}" type="slidenum">
              <a:rPr lang="zh-CN" altLang="en-US" dirty="0"/>
            </a:fld>
            <a:endParaRPr lang="zh-CN" altLang="en-US" dirty="0">
              <a:ea typeface="宋体" panose="02010600030101010101" pitchFamily="2" charset="-122"/>
            </a:endParaRPr>
          </a:p>
        </p:txBody>
      </p:sp>
      <p:sp>
        <p:nvSpPr>
          <p:cNvPr id="4" name="文本框 3"/>
          <p:cNvSpPr txBox="1"/>
          <p:nvPr/>
        </p:nvSpPr>
        <p:spPr>
          <a:xfrm>
            <a:off x="1257935" y="727710"/>
            <a:ext cx="9648190" cy="583565"/>
          </a:xfrm>
          <a:prstGeom prst="rect">
            <a:avLst/>
          </a:prstGeom>
          <a:noFill/>
        </p:spPr>
        <p:txBody>
          <a:bodyPr wrap="square" rtlCol="0" anchor="t">
            <a:spAutoFit/>
          </a:bodyPr>
          <a:lstStyle/>
          <a:p>
            <a:r>
              <a:rPr sz="3200" b="1">
                <a:sym typeface="+mn-ea"/>
              </a:rPr>
              <a:t>GoogleNet(Inception V</a:t>
            </a:r>
            <a:r>
              <a:rPr lang="en-US" sz="3200" b="1">
                <a:sym typeface="+mn-ea"/>
              </a:rPr>
              <a:t>2,V3,V4</a:t>
            </a:r>
            <a:r>
              <a:rPr sz="3200" b="1">
                <a:sym typeface="+mn-ea"/>
              </a:rPr>
              <a:t>)</a:t>
            </a:r>
            <a:r>
              <a:rPr lang="zh-CN" sz="3200" b="1">
                <a:sym typeface="+mn-ea"/>
              </a:rPr>
              <a:t>（</a:t>
            </a:r>
            <a:r>
              <a:rPr lang="en-US" altLang="zh-CN" sz="3200" b="1">
                <a:sym typeface="+mn-ea"/>
              </a:rPr>
              <a:t>2015--2016)</a:t>
            </a:r>
            <a:endParaRPr lang="en-US" altLang="zh-CN" sz="3200" b="1">
              <a:sym typeface="+mn-ea"/>
            </a:endParaRPr>
          </a:p>
        </p:txBody>
      </p:sp>
      <p:sp>
        <p:nvSpPr>
          <p:cNvPr id="5" name="文本框 4"/>
          <p:cNvSpPr txBox="1"/>
          <p:nvPr/>
        </p:nvSpPr>
        <p:spPr>
          <a:xfrm>
            <a:off x="622935" y="1480185"/>
            <a:ext cx="10955020" cy="4584700"/>
          </a:xfrm>
          <a:prstGeom prst="rect">
            <a:avLst/>
          </a:prstGeom>
          <a:noFill/>
        </p:spPr>
        <p:txBody>
          <a:bodyPr wrap="square" rtlCol="0" anchor="t">
            <a:spAutoFit/>
          </a:bodyPr>
          <a:lstStyle/>
          <a:p>
            <a:pPr marL="285750" indent="-285750">
              <a:buFont typeface="Arial" panose="020B0604020202020204" pitchFamily="34" charset="0"/>
              <a:buChar char="•"/>
            </a:pPr>
            <a:r>
              <a:rPr sz="2400" b="1">
                <a:latin typeface="微软雅黑" panose="020B0503020204020204" charset="-122"/>
                <a:ea typeface="微软雅黑" panose="020B0503020204020204" charset="-122"/>
                <a:cs typeface="微软雅黑" panose="020B0503020204020204" charset="-122"/>
                <a:sym typeface="+mn-ea"/>
              </a:rPr>
              <a:t>Inception-v2</a:t>
            </a:r>
            <a:endParaRPr sz="2400" b="1">
              <a:latin typeface="微软雅黑" panose="020B0503020204020204" charset="-122"/>
              <a:ea typeface="微软雅黑" panose="020B0503020204020204" charset="-122"/>
              <a:cs typeface="微软雅黑" panose="020B0503020204020204" charset="-122"/>
              <a:sym typeface="+mn-ea"/>
            </a:endParaRPr>
          </a:p>
          <a:p>
            <a:pPr indent="0">
              <a:buNone/>
            </a:pPr>
            <a:r>
              <a:rPr lang="zh-CN" sz="2000" b="1">
                <a:latin typeface="微软雅黑" panose="020B0503020204020204" charset="-122"/>
                <a:ea typeface="微软雅黑" panose="020B0503020204020204" charset="-122"/>
                <a:cs typeface="微软雅黑" panose="020B0503020204020204" charset="-122"/>
                <a:sym typeface="+mn-ea"/>
              </a:rPr>
              <a:t>核心思想：</a:t>
            </a:r>
            <a:r>
              <a:rPr sz="2000">
                <a:latin typeface="微软雅黑" panose="020B0503020204020204" charset="-122"/>
                <a:ea typeface="微软雅黑" panose="020B0503020204020204" charset="-122"/>
                <a:cs typeface="微软雅黑" panose="020B0503020204020204" charset="-122"/>
                <a:sym typeface="+mn-ea"/>
              </a:rPr>
              <a:t>在第一代的GoogleNet基础上加入了</a:t>
            </a:r>
            <a:r>
              <a:rPr sz="2000" b="1">
                <a:solidFill>
                  <a:srgbClr val="FF0000"/>
                </a:solidFill>
                <a:latin typeface="微软雅黑" panose="020B0503020204020204" charset="-122"/>
                <a:ea typeface="微软雅黑" panose="020B0503020204020204" charset="-122"/>
                <a:cs typeface="微软雅黑" panose="020B0503020204020204" charset="-122"/>
                <a:sym typeface="+mn-ea"/>
              </a:rPr>
              <a:t>批标准化（Batch Normalization）技术</a:t>
            </a:r>
            <a:r>
              <a:rPr lang="zh-CN" sz="2000" b="1">
                <a:solidFill>
                  <a:srgbClr val="FF0000"/>
                </a:solidFill>
                <a:latin typeface="微软雅黑" panose="020B0503020204020204" charset="-122"/>
                <a:ea typeface="微软雅黑" panose="020B0503020204020204" charset="-122"/>
                <a:cs typeface="微软雅黑" panose="020B0503020204020204" charset="-122"/>
                <a:sym typeface="+mn-ea"/>
              </a:rPr>
              <a:t>，</a:t>
            </a:r>
            <a:r>
              <a:rPr sz="2000">
                <a:latin typeface="微软雅黑" panose="020B0503020204020204" charset="-122"/>
                <a:ea typeface="微软雅黑" panose="020B0503020204020204" charset="-122"/>
                <a:cs typeface="微软雅黑" panose="020B0503020204020204" charset="-122"/>
                <a:sym typeface="+mn-ea"/>
              </a:rPr>
              <a:t>使</a:t>
            </a:r>
            <a:r>
              <a:rPr sz="2000" b="1">
                <a:solidFill>
                  <a:srgbClr val="FF0000"/>
                </a:solidFill>
                <a:latin typeface="微软雅黑" panose="020B0503020204020204" charset="-122"/>
                <a:ea typeface="微软雅黑" panose="020B0503020204020204" charset="-122"/>
                <a:cs typeface="微软雅黑" panose="020B0503020204020204" charset="-122"/>
                <a:sym typeface="+mn-ea"/>
              </a:rPr>
              <a:t>网络更深，参数更少</a:t>
            </a:r>
            <a:r>
              <a:rPr sz="2000">
                <a:latin typeface="微软雅黑" panose="020B0503020204020204" charset="-122"/>
                <a:ea typeface="微软雅黑" panose="020B0503020204020204" charset="-122"/>
                <a:cs typeface="微软雅黑" panose="020B0503020204020204" charset="-122"/>
                <a:sym typeface="+mn-ea"/>
              </a:rPr>
              <a:t>。</a:t>
            </a:r>
            <a:endParaRPr sz="2000">
              <a:latin typeface="微软雅黑" panose="020B0503020204020204" charset="-122"/>
              <a:ea typeface="微软雅黑" panose="020B0503020204020204" charset="-122"/>
              <a:cs typeface="微软雅黑" panose="020B0503020204020204" charset="-122"/>
              <a:sym typeface="+mn-ea"/>
            </a:endParaRPr>
          </a:p>
          <a:p>
            <a:pPr indent="0">
              <a:buNone/>
            </a:pPr>
            <a:r>
              <a:rPr lang="zh-CN" sz="2000" b="1">
                <a:latin typeface="微软雅黑" panose="020B0503020204020204" charset="-122"/>
                <a:ea typeface="微软雅黑" panose="020B0503020204020204" charset="-122"/>
                <a:cs typeface="微软雅黑" panose="020B0503020204020204" charset="-122"/>
                <a:sym typeface="+mn-ea"/>
              </a:rPr>
              <a:t>优点</a:t>
            </a:r>
            <a:r>
              <a:rPr lang="zh-CN" sz="2000">
                <a:latin typeface="微软雅黑" panose="020B0503020204020204" charset="-122"/>
                <a:ea typeface="微软雅黑" panose="020B0503020204020204" charset="-122"/>
                <a:cs typeface="微软雅黑" panose="020B0503020204020204" charset="-122"/>
                <a:sym typeface="+mn-ea"/>
              </a:rPr>
              <a:t>：</a:t>
            </a:r>
            <a:r>
              <a:rPr sz="2000" b="1">
                <a:solidFill>
                  <a:srgbClr val="FF0000"/>
                </a:solidFill>
                <a:latin typeface="微软雅黑" panose="020B0503020204020204" charset="-122"/>
                <a:ea typeface="微软雅黑" panose="020B0503020204020204" charset="-122"/>
                <a:cs typeface="微软雅黑" panose="020B0503020204020204" charset="-122"/>
                <a:sym typeface="+mn-ea"/>
              </a:rPr>
              <a:t>让大型卷积网络的训练速度加快很多倍，同时收敛后的分类准确率也得到大幅度的提高</a:t>
            </a:r>
            <a:r>
              <a:rPr sz="2000">
                <a:latin typeface="微软雅黑" panose="020B0503020204020204" charset="-122"/>
                <a:ea typeface="微软雅黑" panose="020B0503020204020204" charset="-122"/>
                <a:cs typeface="微软雅黑" panose="020B0503020204020204" charset="-122"/>
                <a:sym typeface="+mn-ea"/>
              </a:rPr>
              <a:t>。</a:t>
            </a:r>
            <a:endParaRPr sz="2000">
              <a:latin typeface="微软雅黑" panose="020B0503020204020204" charset="-122"/>
              <a:ea typeface="微软雅黑" panose="020B0503020204020204" charset="-122"/>
              <a:cs typeface="微软雅黑" panose="020B0503020204020204" charset="-122"/>
              <a:sym typeface="+mn-ea"/>
            </a:endParaRPr>
          </a:p>
          <a:p>
            <a:pPr indent="0">
              <a:buNone/>
            </a:pPr>
            <a:r>
              <a:rPr lang="zh-CN" sz="2000" b="1">
                <a:latin typeface="微软雅黑" panose="020B0503020204020204" charset="-122"/>
                <a:ea typeface="微软雅黑" panose="020B0503020204020204" charset="-122"/>
                <a:cs typeface="微软雅黑" panose="020B0503020204020204" charset="-122"/>
                <a:sym typeface="+mn-ea"/>
              </a:rPr>
              <a:t>论文：</a:t>
            </a:r>
            <a:r>
              <a:rPr sz="1600">
                <a:latin typeface="微软雅黑" panose="020B0503020204020204" charset="-122"/>
                <a:ea typeface="微软雅黑" panose="020B0503020204020204" charset="-122"/>
                <a:cs typeface="微软雅黑" panose="020B0503020204020204" charset="-122"/>
                <a:sym typeface="+mn-ea"/>
              </a:rPr>
              <a:t>Batch Normalization Accelerating Deep Network Training by Reducing Internal Covariate Shift</a:t>
            </a:r>
            <a:endParaRPr sz="1600">
              <a:latin typeface="微软雅黑" panose="020B0503020204020204" charset="-122"/>
              <a:ea typeface="微软雅黑" panose="020B0503020204020204" charset="-122"/>
              <a:cs typeface="微软雅黑" panose="020B0503020204020204" charset="-122"/>
              <a:sym typeface="+mn-ea"/>
            </a:endParaRPr>
          </a:p>
          <a:p>
            <a:pPr indent="0">
              <a:buNone/>
            </a:pPr>
            <a:endParaRPr sz="2000">
              <a:latin typeface="微软雅黑" panose="020B0503020204020204" charset="-122"/>
              <a:ea typeface="微软雅黑" panose="020B0503020204020204" charset="-122"/>
              <a:cs typeface="微软雅黑" panose="020B0503020204020204" charset="-122"/>
              <a:sym typeface="+mn-ea"/>
            </a:endParaRPr>
          </a:p>
          <a:p>
            <a:pPr marL="285750" indent="-285750">
              <a:buFont typeface="Arial" panose="020B0604020202020204" pitchFamily="34" charset="0"/>
              <a:buChar char="•"/>
            </a:pPr>
            <a:r>
              <a:rPr sz="2400" b="1">
                <a:latin typeface="微软雅黑" panose="020B0503020204020204" charset="-122"/>
                <a:ea typeface="微软雅黑" panose="020B0503020204020204" charset="-122"/>
                <a:cs typeface="微软雅黑" panose="020B0503020204020204" charset="-122"/>
                <a:sym typeface="+mn-ea"/>
              </a:rPr>
              <a:t>Inception-v</a:t>
            </a:r>
            <a:r>
              <a:rPr lang="en-US" sz="2400" b="1">
                <a:latin typeface="微软雅黑" panose="020B0503020204020204" charset="-122"/>
                <a:ea typeface="微软雅黑" panose="020B0503020204020204" charset="-122"/>
                <a:cs typeface="微软雅黑" panose="020B0503020204020204" charset="-122"/>
                <a:sym typeface="+mn-ea"/>
              </a:rPr>
              <a:t>3</a:t>
            </a:r>
            <a:endParaRPr sz="2400" b="1">
              <a:latin typeface="微软雅黑" panose="020B0503020204020204" charset="-122"/>
              <a:ea typeface="微软雅黑" panose="020B0503020204020204" charset="-122"/>
              <a:cs typeface="微软雅黑" panose="020B0503020204020204" charset="-122"/>
              <a:sym typeface="+mn-ea"/>
            </a:endParaRPr>
          </a:p>
          <a:p>
            <a:pPr indent="0">
              <a:buNone/>
            </a:pPr>
            <a:r>
              <a:rPr sz="2000" b="1">
                <a:solidFill>
                  <a:schemeClr val="tx1"/>
                </a:solidFill>
                <a:latin typeface="微软雅黑" panose="020B0503020204020204" charset="-122"/>
                <a:ea typeface="微软雅黑" panose="020B0503020204020204" charset="-122"/>
                <a:cs typeface="微软雅黑" panose="020B0503020204020204" charset="-122"/>
                <a:sym typeface="+mn-ea"/>
              </a:rPr>
              <a:t>核心思想</a:t>
            </a:r>
            <a:r>
              <a:rPr lang="zh-CN" sz="2000" b="1">
                <a:solidFill>
                  <a:schemeClr val="tx1"/>
                </a:solidFill>
                <a:latin typeface="微软雅黑" panose="020B0503020204020204" charset="-122"/>
                <a:ea typeface="微软雅黑" panose="020B0503020204020204" charset="-122"/>
                <a:cs typeface="微软雅黑" panose="020B0503020204020204" charset="-122"/>
                <a:sym typeface="+mn-ea"/>
              </a:rPr>
              <a:t>：</a:t>
            </a:r>
            <a:r>
              <a:rPr sz="2000" b="1">
                <a:solidFill>
                  <a:srgbClr val="FF0000"/>
                </a:solidFill>
                <a:latin typeface="微软雅黑" panose="020B0503020204020204" charset="-122"/>
                <a:ea typeface="微软雅黑" panose="020B0503020204020204" charset="-122"/>
                <a:cs typeface="微软雅黑" panose="020B0503020204020204" charset="-122"/>
                <a:sym typeface="+mn-ea"/>
              </a:rPr>
              <a:t>将卷积核操作继续分解成更小的卷积核</a:t>
            </a:r>
            <a:r>
              <a:rPr sz="2000">
                <a:latin typeface="微软雅黑" panose="020B0503020204020204" charset="-122"/>
                <a:ea typeface="微软雅黑" panose="020B0503020204020204" charset="-122"/>
                <a:cs typeface="微软雅黑" panose="020B0503020204020204" charset="-122"/>
                <a:sym typeface="+mn-ea"/>
              </a:rPr>
              <a:t>。</a:t>
            </a:r>
            <a:endParaRPr sz="2000">
              <a:latin typeface="微软雅黑" panose="020B0503020204020204" charset="-122"/>
              <a:ea typeface="微软雅黑" panose="020B0503020204020204" charset="-122"/>
              <a:cs typeface="微软雅黑" panose="020B0503020204020204" charset="-122"/>
              <a:sym typeface="+mn-ea"/>
            </a:endParaRPr>
          </a:p>
          <a:p>
            <a:pPr indent="0">
              <a:buNone/>
            </a:pPr>
            <a:r>
              <a:rPr lang="zh-CN" sz="2000" b="1">
                <a:latin typeface="微软雅黑" panose="020B0503020204020204" charset="-122"/>
                <a:ea typeface="微软雅黑" panose="020B0503020204020204" charset="-122"/>
                <a:cs typeface="微软雅黑" panose="020B0503020204020204" charset="-122"/>
                <a:sym typeface="+mn-ea"/>
              </a:rPr>
              <a:t>优点：</a:t>
            </a:r>
            <a:r>
              <a:rPr sz="2000" b="1">
                <a:solidFill>
                  <a:srgbClr val="FF0000"/>
                </a:solidFill>
                <a:latin typeface="微软雅黑" panose="020B0503020204020204" charset="-122"/>
                <a:ea typeface="微软雅黑" panose="020B0503020204020204" charset="-122"/>
                <a:cs typeface="微软雅黑" panose="020B0503020204020204" charset="-122"/>
                <a:sym typeface="+mn-ea"/>
              </a:rPr>
              <a:t>参数数量减少，计算速度更快，而且网络的深度也加深了，增加了非线性表达能力</a:t>
            </a:r>
            <a:r>
              <a:rPr sz="2000">
                <a:latin typeface="微软雅黑" panose="020B0503020204020204" charset="-122"/>
                <a:ea typeface="微软雅黑" panose="020B0503020204020204" charset="-122"/>
                <a:cs typeface="微软雅黑" panose="020B0503020204020204" charset="-122"/>
                <a:sym typeface="+mn-ea"/>
              </a:rPr>
              <a:t>。</a:t>
            </a:r>
            <a:endParaRPr sz="2000">
              <a:latin typeface="微软雅黑" panose="020B0503020204020204" charset="-122"/>
              <a:ea typeface="微软雅黑" panose="020B0503020204020204" charset="-122"/>
              <a:cs typeface="微软雅黑" panose="020B0503020204020204" charset="-122"/>
              <a:sym typeface="+mn-ea"/>
            </a:endParaRPr>
          </a:p>
          <a:p>
            <a:pPr indent="0">
              <a:buNone/>
            </a:pPr>
            <a:r>
              <a:rPr lang="zh-CN" sz="2000" b="1">
                <a:latin typeface="微软雅黑" panose="020B0503020204020204" charset="-122"/>
                <a:ea typeface="微软雅黑" panose="020B0503020204020204" charset="-122"/>
                <a:cs typeface="微软雅黑" panose="020B0503020204020204" charset="-122"/>
                <a:sym typeface="+mn-ea"/>
              </a:rPr>
              <a:t>论文：</a:t>
            </a:r>
            <a:r>
              <a:rPr sz="2000">
                <a:latin typeface="微软雅黑" panose="020B0503020204020204" charset="-122"/>
                <a:ea typeface="微软雅黑" panose="020B0503020204020204" charset="-122"/>
                <a:cs typeface="微软雅黑" panose="020B0503020204020204" charset="-122"/>
                <a:sym typeface="+mn-ea"/>
              </a:rPr>
              <a:t>R</a:t>
            </a:r>
            <a:r>
              <a:rPr sz="1600">
                <a:latin typeface="微软雅黑" panose="020B0503020204020204" charset="-122"/>
                <a:ea typeface="微软雅黑" panose="020B0503020204020204" charset="-122"/>
                <a:cs typeface="微软雅黑" panose="020B0503020204020204" charset="-122"/>
                <a:sym typeface="+mn-ea"/>
              </a:rPr>
              <a:t>ethinking the Inception Architecture for Computer Vision</a:t>
            </a:r>
            <a:endParaRPr sz="1600">
              <a:latin typeface="微软雅黑" panose="020B0503020204020204" charset="-122"/>
              <a:ea typeface="微软雅黑" panose="020B0503020204020204" charset="-122"/>
              <a:cs typeface="微软雅黑" panose="020B0503020204020204" charset="-122"/>
              <a:sym typeface="+mn-ea"/>
            </a:endParaRPr>
          </a:p>
          <a:p>
            <a:pPr indent="0">
              <a:buNone/>
            </a:pPr>
            <a:endParaRPr sz="2000">
              <a:latin typeface="微软雅黑" panose="020B0503020204020204" charset="-122"/>
              <a:ea typeface="微软雅黑" panose="020B0503020204020204" charset="-122"/>
              <a:cs typeface="微软雅黑" panose="020B0503020204020204" charset="-122"/>
              <a:sym typeface="+mn-ea"/>
            </a:endParaRPr>
          </a:p>
          <a:p>
            <a:pPr marL="285750" indent="-285750">
              <a:buFont typeface="Arial" panose="020B0604020202020204" pitchFamily="34" charset="0"/>
              <a:buChar char="•"/>
            </a:pPr>
            <a:r>
              <a:rPr sz="2400" b="1">
                <a:latin typeface="微软雅黑" panose="020B0503020204020204" charset="-122"/>
                <a:ea typeface="微软雅黑" panose="020B0503020204020204" charset="-122"/>
                <a:cs typeface="微软雅黑" panose="020B0503020204020204" charset="-122"/>
                <a:sym typeface="+mn-ea"/>
              </a:rPr>
              <a:t>Inception-v</a:t>
            </a:r>
            <a:r>
              <a:rPr lang="en-US" sz="2400" b="1">
                <a:latin typeface="微软雅黑" panose="020B0503020204020204" charset="-122"/>
                <a:ea typeface="微软雅黑" panose="020B0503020204020204" charset="-122"/>
                <a:cs typeface="微软雅黑" panose="020B0503020204020204" charset="-122"/>
                <a:sym typeface="+mn-ea"/>
              </a:rPr>
              <a:t>4</a:t>
            </a:r>
            <a:endParaRPr sz="2400">
              <a:latin typeface="微软雅黑" panose="020B0503020204020204" charset="-122"/>
              <a:ea typeface="微软雅黑" panose="020B0503020204020204" charset="-122"/>
              <a:cs typeface="微软雅黑" panose="020B0503020204020204" charset="-122"/>
              <a:sym typeface="+mn-ea"/>
            </a:endParaRPr>
          </a:p>
          <a:p>
            <a:pPr indent="0">
              <a:buNone/>
            </a:pPr>
            <a:r>
              <a:rPr sz="2000" b="1">
                <a:latin typeface="微软雅黑" panose="020B0503020204020204" charset="-122"/>
                <a:ea typeface="微软雅黑" panose="020B0503020204020204" charset="-122"/>
                <a:cs typeface="微软雅黑" panose="020B0503020204020204" charset="-122"/>
                <a:sym typeface="+mn-ea"/>
              </a:rPr>
              <a:t>改进</a:t>
            </a:r>
            <a:r>
              <a:rPr lang="zh-CN" sz="2000" b="1">
                <a:latin typeface="微软雅黑" panose="020B0503020204020204" charset="-122"/>
                <a:ea typeface="微软雅黑" panose="020B0503020204020204" charset="-122"/>
                <a:cs typeface="微软雅黑" panose="020B0503020204020204" charset="-122"/>
                <a:sym typeface="+mn-ea"/>
              </a:rPr>
              <a:t>：</a:t>
            </a:r>
            <a:r>
              <a:rPr sz="2000" b="1">
                <a:solidFill>
                  <a:srgbClr val="FF0000"/>
                </a:solidFill>
                <a:latin typeface="微软雅黑" panose="020B0503020204020204" charset="-122"/>
                <a:ea typeface="微软雅黑" panose="020B0503020204020204" charset="-122"/>
                <a:cs typeface="微软雅黑" panose="020B0503020204020204" charset="-122"/>
                <a:sym typeface="+mn-ea"/>
              </a:rPr>
              <a:t>Stem组和Inception-C模块中的小变化</a:t>
            </a:r>
            <a:r>
              <a:rPr lang="zh-CN" sz="2000" b="1">
                <a:solidFill>
                  <a:srgbClr val="FF0000"/>
                </a:solidFill>
                <a:latin typeface="微软雅黑" panose="020B0503020204020204" charset="-122"/>
                <a:ea typeface="微软雅黑" panose="020B0503020204020204" charset="-122"/>
                <a:cs typeface="微软雅黑" panose="020B0503020204020204" charset="-122"/>
                <a:sym typeface="+mn-ea"/>
              </a:rPr>
              <a:t>，还</a:t>
            </a:r>
            <a:r>
              <a:rPr sz="2000" b="1">
                <a:solidFill>
                  <a:srgbClr val="FF0000"/>
                </a:solidFill>
                <a:latin typeface="微软雅黑" panose="020B0503020204020204" charset="-122"/>
                <a:ea typeface="微软雅黑" panose="020B0503020204020204" charset="-122"/>
                <a:cs typeface="微软雅黑" panose="020B0503020204020204" charset="-122"/>
                <a:sym typeface="+mn-ea"/>
              </a:rPr>
              <a:t>为每个网格尺寸的Inception块做出统一选择</a:t>
            </a:r>
            <a:r>
              <a:rPr sz="2000">
                <a:latin typeface="微软雅黑" panose="020B0503020204020204" charset="-122"/>
                <a:ea typeface="微软雅黑" panose="020B0503020204020204" charset="-122"/>
                <a:cs typeface="微软雅黑" panose="020B0503020204020204" charset="-122"/>
                <a:sym typeface="+mn-ea"/>
              </a:rPr>
              <a:t>。</a:t>
            </a:r>
            <a:endParaRPr sz="2000">
              <a:latin typeface="微软雅黑" panose="020B0503020204020204" charset="-122"/>
              <a:ea typeface="微软雅黑" panose="020B0503020204020204" charset="-122"/>
              <a:cs typeface="微软雅黑" panose="020B0503020204020204" charset="-122"/>
              <a:sym typeface="+mn-ea"/>
            </a:endParaRPr>
          </a:p>
          <a:p>
            <a:pPr indent="0">
              <a:buNone/>
            </a:pPr>
            <a:r>
              <a:rPr lang="zh-CN" sz="2000" b="1">
                <a:latin typeface="微软雅黑" panose="020B0503020204020204" charset="-122"/>
                <a:ea typeface="微软雅黑" panose="020B0503020204020204" charset="-122"/>
                <a:cs typeface="微软雅黑" panose="020B0503020204020204" charset="-122"/>
                <a:sym typeface="+mn-ea"/>
              </a:rPr>
              <a:t>论文：</a:t>
            </a:r>
            <a:r>
              <a:rPr sz="1600">
                <a:latin typeface="微软雅黑" panose="020B0503020204020204" charset="-122"/>
                <a:ea typeface="微软雅黑" panose="020B0503020204020204" charset="-122"/>
                <a:cs typeface="微软雅黑" panose="020B0503020204020204" charset="-122"/>
                <a:sym typeface="+mn-ea"/>
              </a:rPr>
              <a:t>Inception-v4, Inception-ResNet and the Impact of Residual Connections on Learning</a:t>
            </a:r>
            <a:endParaRPr sz="2000">
              <a:latin typeface="微软雅黑" panose="020B0503020204020204" charset="-122"/>
              <a:ea typeface="微软雅黑" panose="020B0503020204020204" charset="-122"/>
              <a:cs typeface="微软雅黑" panose="020B0503020204020204" charset="-122"/>
              <a:sym typeface="+mn-ea"/>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054225" y="0"/>
            <a:ext cx="15537180" cy="6858000"/>
            <a:chOff x="-3235" y="0"/>
            <a:chExt cx="24468" cy="10800"/>
          </a:xfrm>
        </p:grpSpPr>
        <p:grpSp>
          <p:nvGrpSpPr>
            <p:cNvPr id="16" name="组合 15"/>
            <p:cNvGrpSpPr/>
            <p:nvPr/>
          </p:nvGrpSpPr>
          <p:grpSpPr>
            <a:xfrm>
              <a:off x="-3235" y="0"/>
              <a:ext cx="24469" cy="10800"/>
              <a:chOff x="-3235" y="0"/>
              <a:chExt cx="24469" cy="10800"/>
            </a:xfrm>
          </p:grpSpPr>
          <p:sp>
            <p:nvSpPr>
              <p:cNvPr id="15" name="矩形 14"/>
              <p:cNvSpPr/>
              <p:nvPr/>
            </p:nvSpPr>
            <p:spPr>
              <a:xfrm>
                <a:off x="0" y="0"/>
                <a:ext cx="19200" cy="10800"/>
              </a:xfrm>
              <a:prstGeom prst="rect">
                <a:avLst/>
              </a:prstGeom>
              <a:solidFill>
                <a:srgbClr val="E9E1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等腰三角形 16"/>
              <p:cNvSpPr/>
              <p:nvPr/>
            </p:nvSpPr>
            <p:spPr>
              <a:xfrm rot="16200000">
                <a:off x="12473" y="1272"/>
                <a:ext cx="7999" cy="5454"/>
              </a:xfrm>
              <a:prstGeom prst="triangle">
                <a:avLst>
                  <a:gd name="adj" fmla="val 52262"/>
                </a:avLst>
              </a:prstGeom>
              <a:solidFill>
                <a:srgbClr val="E9BF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任意多边形 17"/>
              <p:cNvSpPr/>
              <p:nvPr/>
            </p:nvSpPr>
            <p:spPr>
              <a:xfrm rot="2280000">
                <a:off x="-3235" y="4699"/>
                <a:ext cx="18062" cy="5102"/>
              </a:xfrm>
              <a:custGeom>
                <a:avLst/>
                <a:gdLst/>
                <a:ahLst/>
                <a:cxnLst>
                  <a:cxn ang="3">
                    <a:pos x="hc" y="t"/>
                  </a:cxn>
                  <a:cxn ang="cd2">
                    <a:pos x="l" y="vc"/>
                  </a:cxn>
                  <a:cxn ang="cd4">
                    <a:pos x="hc" y="b"/>
                  </a:cxn>
                  <a:cxn ang="0">
                    <a:pos x="r" y="vc"/>
                  </a:cxn>
                </a:cxnLst>
                <a:rect l="l" t="t" r="r" b="b"/>
                <a:pathLst>
                  <a:path w="18062" h="5102">
                    <a:moveTo>
                      <a:pt x="520" y="0"/>
                    </a:moveTo>
                    <a:lnTo>
                      <a:pt x="18062" y="0"/>
                    </a:lnTo>
                    <a:lnTo>
                      <a:pt x="11531" y="5102"/>
                    </a:lnTo>
                    <a:lnTo>
                      <a:pt x="3669" y="5102"/>
                    </a:lnTo>
                    <a:lnTo>
                      <a:pt x="0" y="406"/>
                    </a:lnTo>
                    <a:lnTo>
                      <a:pt x="520" y="0"/>
                    </a:lnTo>
                    <a:close/>
                  </a:path>
                </a:pathLst>
              </a:custGeom>
              <a:solidFill>
                <a:srgbClr val="57A1B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9" name="任意多边形 18"/>
              <p:cNvSpPr/>
              <p:nvPr/>
            </p:nvSpPr>
            <p:spPr>
              <a:xfrm rot="2280000">
                <a:off x="-24" y="1985"/>
                <a:ext cx="21259" cy="5100"/>
              </a:xfrm>
              <a:custGeom>
                <a:avLst/>
                <a:gdLst/>
                <a:ahLst/>
                <a:cxnLst>
                  <a:cxn ang="3">
                    <a:pos x="hc" y="t"/>
                  </a:cxn>
                  <a:cxn ang="cd2">
                    <a:pos x="l" y="vc"/>
                  </a:cxn>
                  <a:cxn ang="cd4">
                    <a:pos x="hc" y="b"/>
                  </a:cxn>
                  <a:cxn ang="0">
                    <a:pos x="r" y="vc"/>
                  </a:cxn>
                </a:cxnLst>
                <a:rect l="l" t="t" r="r" b="b"/>
                <a:pathLst>
                  <a:path w="21259" h="5100">
                    <a:moveTo>
                      <a:pt x="6528" y="0"/>
                    </a:moveTo>
                    <a:lnTo>
                      <a:pt x="19544" y="0"/>
                    </a:lnTo>
                    <a:lnTo>
                      <a:pt x="21259" y="2196"/>
                    </a:lnTo>
                    <a:lnTo>
                      <a:pt x="17542" y="5100"/>
                    </a:lnTo>
                    <a:lnTo>
                      <a:pt x="0" y="5100"/>
                    </a:lnTo>
                    <a:lnTo>
                      <a:pt x="6528" y="0"/>
                    </a:lnTo>
                    <a:close/>
                  </a:path>
                </a:pathLst>
              </a:custGeom>
              <a:solidFill>
                <a:srgbClr val="48576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20" name="矩形 19"/>
            <p:cNvSpPr/>
            <p:nvPr/>
          </p:nvSpPr>
          <p:spPr>
            <a:xfrm>
              <a:off x="560" y="490"/>
              <a:ext cx="18080" cy="98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在网络很深的时候（56层相比20层），模型效果却越来越差了（误差率越高），并不是网络越深越好，因为层数越深，梯度在传播过程中会逐渐消失，导致无法对前面网络层的权重进行有效的调整。</a:t>
              </a:r>
              <a:endParaRPr lang="zh-CN" altLang="en-US"/>
            </a:p>
          </p:txBody>
        </p:sp>
      </p:grpSp>
      <p:grpSp>
        <p:nvGrpSpPr>
          <p:cNvPr id="63" name="组合 62"/>
          <p:cNvGrpSpPr/>
          <p:nvPr/>
        </p:nvGrpSpPr>
        <p:grpSpPr>
          <a:xfrm>
            <a:off x="622935" y="882015"/>
            <a:ext cx="467360" cy="262890"/>
            <a:chOff x="981" y="929"/>
            <a:chExt cx="736" cy="414"/>
          </a:xfrm>
        </p:grpSpPr>
        <p:cxnSp>
          <p:nvCxnSpPr>
            <p:cNvPr id="46" name="直接连接符 45"/>
            <p:cNvCxnSpPr/>
            <p:nvPr/>
          </p:nvCxnSpPr>
          <p:spPr>
            <a:xfrm>
              <a:off x="981" y="1343"/>
              <a:ext cx="737" cy="0"/>
            </a:xfrm>
            <a:prstGeom prst="line">
              <a:avLst/>
            </a:prstGeom>
            <a:ln w="69850">
              <a:solidFill>
                <a:srgbClr val="485766"/>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a:off x="981" y="1145"/>
              <a:ext cx="737" cy="0"/>
            </a:xfrm>
            <a:prstGeom prst="line">
              <a:avLst/>
            </a:prstGeom>
            <a:ln w="69850">
              <a:solidFill>
                <a:srgbClr val="57A1BB"/>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a:off x="981" y="929"/>
              <a:ext cx="737" cy="0"/>
            </a:xfrm>
            <a:prstGeom prst="line">
              <a:avLst/>
            </a:prstGeom>
            <a:ln w="69850">
              <a:solidFill>
                <a:srgbClr val="E9BF62"/>
              </a:solidFill>
            </a:ln>
          </p:spPr>
          <p:style>
            <a:lnRef idx="1">
              <a:schemeClr val="accent1"/>
            </a:lnRef>
            <a:fillRef idx="0">
              <a:schemeClr val="accent1"/>
            </a:fillRef>
            <a:effectRef idx="0">
              <a:schemeClr val="accent1"/>
            </a:effectRef>
            <a:fontRef idx="minor">
              <a:schemeClr val="tx1"/>
            </a:fontRef>
          </p:style>
        </p:cxnSp>
      </p:grpSp>
      <p:sp>
        <p:nvSpPr>
          <p:cNvPr id="3" name="灯片编号占位符 2"/>
          <p:cNvSpPr>
            <a:spLocks noGrp="1"/>
          </p:cNvSpPr>
          <p:nvPr>
            <p:ph type="sldNum" sz="quarter" idx="12"/>
          </p:nvPr>
        </p:nvSpPr>
        <p:spPr/>
        <p:txBody>
          <a:bodyPr/>
          <a:lstStyle/>
          <a:p>
            <a:pPr lvl="0"/>
            <a:fld id="{9A0DB2DC-4C9A-4742-B13C-FB6460FD3503}" type="slidenum">
              <a:rPr lang="zh-CN" altLang="en-US" dirty="0"/>
            </a:fld>
            <a:endParaRPr lang="zh-CN" altLang="en-US" dirty="0">
              <a:ea typeface="宋体" panose="02010600030101010101" pitchFamily="2" charset="-122"/>
            </a:endParaRPr>
          </a:p>
        </p:txBody>
      </p:sp>
      <p:sp>
        <p:nvSpPr>
          <p:cNvPr id="4" name="文本框 3"/>
          <p:cNvSpPr txBox="1"/>
          <p:nvPr/>
        </p:nvSpPr>
        <p:spPr>
          <a:xfrm>
            <a:off x="1257935" y="727710"/>
            <a:ext cx="6096000" cy="583565"/>
          </a:xfrm>
          <a:prstGeom prst="rect">
            <a:avLst/>
          </a:prstGeom>
          <a:noFill/>
        </p:spPr>
        <p:txBody>
          <a:bodyPr wrap="square" rtlCol="0" anchor="t">
            <a:spAutoFit/>
          </a:bodyPr>
          <a:lstStyle/>
          <a:p>
            <a:r>
              <a:rPr lang="en-US" sz="3200" b="1">
                <a:sym typeface="+mn-ea"/>
              </a:rPr>
              <a:t>Res</a:t>
            </a:r>
            <a:r>
              <a:rPr sz="3200" b="1">
                <a:sym typeface="+mn-ea"/>
              </a:rPr>
              <a:t>Net</a:t>
            </a:r>
            <a:r>
              <a:rPr lang="zh-CN" sz="3200" b="1">
                <a:sym typeface="+mn-ea"/>
              </a:rPr>
              <a:t>（</a:t>
            </a:r>
            <a:r>
              <a:rPr lang="en-US" altLang="zh-CN" sz="3200" b="1">
                <a:sym typeface="+mn-ea"/>
              </a:rPr>
              <a:t>2015)</a:t>
            </a:r>
            <a:endParaRPr lang="en-US" altLang="zh-CN" sz="3200" b="1">
              <a:sym typeface="+mn-ea"/>
            </a:endParaRPr>
          </a:p>
        </p:txBody>
      </p:sp>
      <p:sp>
        <p:nvSpPr>
          <p:cNvPr id="5" name="文本框 4"/>
          <p:cNvSpPr txBox="1"/>
          <p:nvPr/>
        </p:nvSpPr>
        <p:spPr>
          <a:xfrm>
            <a:off x="622935" y="1500505"/>
            <a:ext cx="10955020" cy="1938020"/>
          </a:xfrm>
          <a:prstGeom prst="rect">
            <a:avLst/>
          </a:prstGeom>
          <a:noFill/>
        </p:spPr>
        <p:txBody>
          <a:bodyPr wrap="square" rtlCol="0" anchor="t">
            <a:spAutoFit/>
          </a:bodyPr>
          <a:lstStyle/>
          <a:p>
            <a:pPr indent="0">
              <a:buNone/>
            </a:pPr>
            <a:r>
              <a:rPr lang="en-US" altLang="zh-CN" sz="2000" b="1">
                <a:latin typeface="微软雅黑" panose="020B0503020204020204" charset="-122"/>
                <a:ea typeface="微软雅黑" panose="020B0503020204020204" charset="-122"/>
                <a:cs typeface="微软雅黑" panose="020B0503020204020204" charset="-122"/>
                <a:sym typeface="+mn-ea"/>
              </a:rPr>
              <a:t>      </a:t>
            </a:r>
            <a:r>
              <a:rPr lang="zh-CN" altLang="en-US" sz="2000" b="1">
                <a:latin typeface="微软雅黑" panose="020B0503020204020204" charset="-122"/>
                <a:ea typeface="微软雅黑" panose="020B0503020204020204" charset="-122"/>
                <a:cs typeface="微软雅黑" panose="020B0503020204020204" charset="-122"/>
                <a:sym typeface="+mn-ea"/>
              </a:rPr>
              <a:t>论文：</a:t>
            </a:r>
            <a:r>
              <a:rPr lang="zh-CN" altLang="en-US" sz="2000">
                <a:latin typeface="微软雅黑" panose="020B0503020204020204" charset="-122"/>
                <a:ea typeface="微软雅黑" panose="020B0503020204020204" charset="-122"/>
                <a:cs typeface="微软雅黑" panose="020B0503020204020204" charset="-122"/>
                <a:sym typeface="+mn-ea"/>
              </a:rPr>
              <a:t>Deep Residual Learning for Image Recognition</a:t>
            </a:r>
            <a:endParaRPr lang="zh-CN" altLang="en-US" sz="2000">
              <a:latin typeface="微软雅黑" panose="020B0503020204020204" charset="-122"/>
              <a:ea typeface="微软雅黑" panose="020B0503020204020204" charset="-122"/>
              <a:cs typeface="微软雅黑" panose="020B0503020204020204" charset="-122"/>
              <a:sym typeface="+mn-ea"/>
            </a:endParaRPr>
          </a:p>
          <a:p>
            <a:pPr indent="0">
              <a:buNone/>
            </a:pPr>
            <a:r>
              <a:rPr lang="en-US" sz="2000">
                <a:latin typeface="微软雅黑" panose="020B0503020204020204" charset="-122"/>
                <a:ea typeface="微软雅黑" panose="020B0503020204020204" charset="-122"/>
                <a:cs typeface="微软雅黑" panose="020B0503020204020204" charset="-122"/>
                <a:sym typeface="+mn-ea"/>
              </a:rPr>
              <a:t>      </a:t>
            </a:r>
            <a:r>
              <a:rPr sz="2000">
                <a:latin typeface="微软雅黑" panose="020B0503020204020204" charset="-122"/>
                <a:ea typeface="微软雅黑" panose="020B0503020204020204" charset="-122"/>
                <a:cs typeface="微软雅黑" panose="020B0503020204020204" charset="-122"/>
                <a:sym typeface="+mn-ea"/>
              </a:rPr>
              <a:t>2015年何恺明</a:t>
            </a:r>
            <a:r>
              <a:rPr lang="zh-CN" sz="2000">
                <a:latin typeface="微软雅黑" panose="020B0503020204020204" charset="-122"/>
                <a:ea typeface="微软雅黑" panose="020B0503020204020204" charset="-122"/>
                <a:cs typeface="微软雅黑" panose="020B0503020204020204" charset="-122"/>
                <a:sym typeface="+mn-ea"/>
              </a:rPr>
              <a:t>团队</a:t>
            </a:r>
            <a:r>
              <a:rPr sz="2000">
                <a:latin typeface="微软雅黑" panose="020B0503020204020204" charset="-122"/>
                <a:ea typeface="微软雅黑" panose="020B0503020204020204" charset="-122"/>
                <a:cs typeface="微软雅黑" panose="020B0503020204020204" charset="-122"/>
                <a:sym typeface="+mn-ea"/>
              </a:rPr>
              <a:t>推出的ResNet在ISLVRC和COCO上横扫所有选手，获得冠军。</a:t>
            </a:r>
            <a:endParaRPr sz="2000">
              <a:latin typeface="微软雅黑" panose="020B0503020204020204" charset="-122"/>
              <a:ea typeface="微软雅黑" panose="020B0503020204020204" charset="-122"/>
              <a:cs typeface="微软雅黑" panose="020B0503020204020204" charset="-122"/>
              <a:sym typeface="+mn-ea"/>
            </a:endParaRPr>
          </a:p>
          <a:p>
            <a:pPr indent="0">
              <a:buNone/>
            </a:pPr>
            <a:r>
              <a:rPr lang="en-US" altLang="zh-CN" sz="2000">
                <a:latin typeface="微软雅黑" panose="020B0503020204020204" charset="-122"/>
                <a:ea typeface="微软雅黑" panose="020B0503020204020204" charset="-122"/>
                <a:cs typeface="微软雅黑" panose="020B0503020204020204" charset="-122"/>
                <a:sym typeface="+mn-ea"/>
              </a:rPr>
              <a:t>      </a:t>
            </a:r>
            <a:r>
              <a:rPr lang="zh-CN" sz="2000">
                <a:latin typeface="微软雅黑" panose="020B0503020204020204" charset="-122"/>
                <a:ea typeface="微软雅黑" panose="020B0503020204020204" charset="-122"/>
                <a:cs typeface="微软雅黑" panose="020B0503020204020204" charset="-122"/>
                <a:sym typeface="+mn-ea"/>
              </a:rPr>
              <a:t>特点：</a:t>
            </a:r>
            <a:r>
              <a:rPr sz="2000">
                <a:latin typeface="微软雅黑" panose="020B0503020204020204" charset="-122"/>
                <a:ea typeface="微软雅黑" panose="020B0503020204020204" charset="-122"/>
                <a:cs typeface="微软雅黑" panose="020B0503020204020204" charset="-122"/>
                <a:sym typeface="+mn-ea"/>
              </a:rPr>
              <a:t>ResNet在</a:t>
            </a:r>
            <a:r>
              <a:rPr sz="2000" b="1">
                <a:solidFill>
                  <a:srgbClr val="FF0000"/>
                </a:solidFill>
                <a:latin typeface="微软雅黑" panose="020B0503020204020204" charset="-122"/>
                <a:ea typeface="微软雅黑" panose="020B0503020204020204" charset="-122"/>
                <a:cs typeface="微软雅黑" panose="020B0503020204020204" charset="-122"/>
                <a:sym typeface="+mn-ea"/>
              </a:rPr>
              <a:t>网络结构</a:t>
            </a:r>
            <a:r>
              <a:rPr sz="2000">
                <a:latin typeface="微软雅黑" panose="020B0503020204020204" charset="-122"/>
                <a:ea typeface="微软雅黑" panose="020B0503020204020204" charset="-122"/>
                <a:cs typeface="微软雅黑" panose="020B0503020204020204" charset="-122"/>
                <a:sym typeface="+mn-ea"/>
              </a:rPr>
              <a:t>上做了大创新，而不再是简单的堆积层数，它</a:t>
            </a:r>
            <a:r>
              <a:rPr sz="2000" b="1">
                <a:solidFill>
                  <a:srgbClr val="FF0000"/>
                </a:solidFill>
                <a:latin typeface="微软雅黑" panose="020B0503020204020204" charset="-122"/>
                <a:ea typeface="微软雅黑" panose="020B0503020204020204" charset="-122"/>
                <a:cs typeface="微软雅黑" panose="020B0503020204020204" charset="-122"/>
                <a:sym typeface="+mn-ea"/>
              </a:rPr>
              <a:t>在VGGNet和MSRANet基础上进一步加深网络，并通过引入残差单元来解决网络过深引起的退化问题</a:t>
            </a:r>
            <a:r>
              <a:rPr sz="2000">
                <a:latin typeface="微软雅黑" panose="020B0503020204020204" charset="-122"/>
                <a:ea typeface="微软雅黑" panose="020B0503020204020204" charset="-122"/>
                <a:cs typeface="微软雅黑" panose="020B0503020204020204" charset="-122"/>
                <a:sym typeface="+mn-ea"/>
              </a:rPr>
              <a:t>。</a:t>
            </a:r>
            <a:endParaRPr sz="2000">
              <a:latin typeface="微软雅黑" panose="020B0503020204020204" charset="-122"/>
              <a:ea typeface="微软雅黑" panose="020B0503020204020204" charset="-122"/>
              <a:cs typeface="微软雅黑" panose="020B0503020204020204" charset="-122"/>
              <a:sym typeface="+mn-ea"/>
            </a:endParaRPr>
          </a:p>
          <a:p>
            <a:pPr indent="0">
              <a:buNone/>
            </a:pPr>
            <a:r>
              <a:rPr lang="en-US" sz="2000">
                <a:latin typeface="微软雅黑" panose="020B0503020204020204" charset="-122"/>
                <a:ea typeface="微软雅黑" panose="020B0503020204020204" charset="-122"/>
                <a:cs typeface="微软雅黑" panose="020B0503020204020204" charset="-122"/>
                <a:sym typeface="+mn-ea"/>
              </a:rPr>
              <a:t>      </a:t>
            </a:r>
            <a:endParaRPr lang="en-US" sz="2000">
              <a:latin typeface="微软雅黑" panose="020B0503020204020204" charset="-122"/>
              <a:ea typeface="微软雅黑" panose="020B0503020204020204" charset="-122"/>
              <a:cs typeface="微软雅黑" panose="020B0503020204020204" charset="-122"/>
              <a:sym typeface="+mn-ea"/>
            </a:endParaRPr>
          </a:p>
          <a:p>
            <a:pPr indent="0">
              <a:buNone/>
            </a:pPr>
            <a:r>
              <a:rPr lang="en-US" sz="2000">
                <a:latin typeface="微软雅黑" panose="020B0503020204020204" charset="-122"/>
                <a:ea typeface="微软雅黑" panose="020B0503020204020204" charset="-122"/>
                <a:cs typeface="微软雅黑" panose="020B0503020204020204" charset="-122"/>
                <a:sym typeface="+mn-ea"/>
              </a:rPr>
              <a:t>       </a:t>
            </a:r>
            <a:r>
              <a:rPr sz="2000">
                <a:latin typeface="微软雅黑" panose="020B0503020204020204" charset="-122"/>
                <a:ea typeface="微软雅黑" panose="020B0503020204020204" charset="-122"/>
                <a:cs typeface="微软雅黑" panose="020B0503020204020204" charset="-122"/>
                <a:sym typeface="+mn-ea"/>
              </a:rPr>
              <a:t>ResNet的主要创新就是</a:t>
            </a:r>
            <a:r>
              <a:rPr sz="2000" b="1">
                <a:solidFill>
                  <a:srgbClr val="FF0000"/>
                </a:solidFill>
                <a:latin typeface="微软雅黑" panose="020B0503020204020204" charset="-122"/>
                <a:ea typeface="微软雅黑" panose="020B0503020204020204" charset="-122"/>
                <a:cs typeface="微软雅黑" panose="020B0503020204020204" charset="-122"/>
                <a:sym typeface="+mn-ea"/>
              </a:rPr>
              <a:t>残差模块</a:t>
            </a:r>
            <a:r>
              <a:rPr sz="2000">
                <a:latin typeface="微软雅黑" panose="020B0503020204020204" charset="-122"/>
                <a:ea typeface="微软雅黑" panose="020B0503020204020204" charset="-122"/>
                <a:cs typeface="微软雅黑" panose="020B0503020204020204" charset="-122"/>
                <a:sym typeface="+mn-ea"/>
              </a:rPr>
              <a:t>，如下图所示：</a:t>
            </a:r>
            <a:endParaRPr sz="2000">
              <a:latin typeface="微软雅黑" panose="020B0503020204020204" charset="-122"/>
              <a:ea typeface="微软雅黑" panose="020B0503020204020204" charset="-122"/>
              <a:cs typeface="微软雅黑" panose="020B0503020204020204" charset="-122"/>
              <a:sym typeface="+mn-ea"/>
            </a:endParaRPr>
          </a:p>
        </p:txBody>
      </p:sp>
      <p:pic>
        <p:nvPicPr>
          <p:cNvPr id="105" name="图片 104"/>
          <p:cNvPicPr/>
          <p:nvPr/>
        </p:nvPicPr>
        <p:blipFill>
          <a:blip r:embed="rId1"/>
          <a:srcRect l="5028" t="10344" r="5394" b="7434"/>
          <a:stretch>
            <a:fillRect/>
          </a:stretch>
        </p:blipFill>
        <p:spPr>
          <a:xfrm>
            <a:off x="3576955" y="3478530"/>
            <a:ext cx="4649470" cy="2835275"/>
          </a:xfrm>
          <a:prstGeom prst="rect">
            <a:avLst/>
          </a:prstGeom>
          <a:noFill/>
          <a:ln w="9525">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054225" y="0"/>
            <a:ext cx="15537180" cy="6858000"/>
            <a:chOff x="-3235" y="0"/>
            <a:chExt cx="24468" cy="10800"/>
          </a:xfrm>
        </p:grpSpPr>
        <p:grpSp>
          <p:nvGrpSpPr>
            <p:cNvPr id="16" name="组合 15"/>
            <p:cNvGrpSpPr/>
            <p:nvPr/>
          </p:nvGrpSpPr>
          <p:grpSpPr>
            <a:xfrm>
              <a:off x="-3235" y="0"/>
              <a:ext cx="24469" cy="10800"/>
              <a:chOff x="-3235" y="0"/>
              <a:chExt cx="24469" cy="10800"/>
            </a:xfrm>
          </p:grpSpPr>
          <p:sp>
            <p:nvSpPr>
              <p:cNvPr id="15" name="矩形 14"/>
              <p:cNvSpPr/>
              <p:nvPr/>
            </p:nvSpPr>
            <p:spPr>
              <a:xfrm>
                <a:off x="0" y="0"/>
                <a:ext cx="19200" cy="10800"/>
              </a:xfrm>
              <a:prstGeom prst="rect">
                <a:avLst/>
              </a:prstGeom>
              <a:solidFill>
                <a:srgbClr val="E9E1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等腰三角形 16"/>
              <p:cNvSpPr/>
              <p:nvPr/>
            </p:nvSpPr>
            <p:spPr>
              <a:xfrm rot="16200000">
                <a:off x="12473" y="1272"/>
                <a:ext cx="7999" cy="5454"/>
              </a:xfrm>
              <a:prstGeom prst="triangle">
                <a:avLst>
                  <a:gd name="adj" fmla="val 52262"/>
                </a:avLst>
              </a:prstGeom>
              <a:solidFill>
                <a:srgbClr val="E9BF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任意多边形 17"/>
              <p:cNvSpPr/>
              <p:nvPr/>
            </p:nvSpPr>
            <p:spPr>
              <a:xfrm rot="2280000">
                <a:off x="-3235" y="4699"/>
                <a:ext cx="18062" cy="5102"/>
              </a:xfrm>
              <a:custGeom>
                <a:avLst/>
                <a:gdLst/>
                <a:ahLst/>
                <a:cxnLst>
                  <a:cxn ang="3">
                    <a:pos x="hc" y="t"/>
                  </a:cxn>
                  <a:cxn ang="cd2">
                    <a:pos x="l" y="vc"/>
                  </a:cxn>
                  <a:cxn ang="cd4">
                    <a:pos x="hc" y="b"/>
                  </a:cxn>
                  <a:cxn ang="0">
                    <a:pos x="r" y="vc"/>
                  </a:cxn>
                </a:cxnLst>
                <a:rect l="l" t="t" r="r" b="b"/>
                <a:pathLst>
                  <a:path w="18062" h="5102">
                    <a:moveTo>
                      <a:pt x="520" y="0"/>
                    </a:moveTo>
                    <a:lnTo>
                      <a:pt x="18062" y="0"/>
                    </a:lnTo>
                    <a:lnTo>
                      <a:pt x="11531" y="5102"/>
                    </a:lnTo>
                    <a:lnTo>
                      <a:pt x="3669" y="5102"/>
                    </a:lnTo>
                    <a:lnTo>
                      <a:pt x="0" y="406"/>
                    </a:lnTo>
                    <a:lnTo>
                      <a:pt x="520" y="0"/>
                    </a:lnTo>
                    <a:close/>
                  </a:path>
                </a:pathLst>
              </a:custGeom>
              <a:solidFill>
                <a:srgbClr val="57A1B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9" name="任意多边形 18"/>
              <p:cNvSpPr/>
              <p:nvPr/>
            </p:nvSpPr>
            <p:spPr>
              <a:xfrm rot="2280000">
                <a:off x="-24" y="1985"/>
                <a:ext cx="21259" cy="5100"/>
              </a:xfrm>
              <a:custGeom>
                <a:avLst/>
                <a:gdLst/>
                <a:ahLst/>
                <a:cxnLst>
                  <a:cxn ang="3">
                    <a:pos x="hc" y="t"/>
                  </a:cxn>
                  <a:cxn ang="cd2">
                    <a:pos x="l" y="vc"/>
                  </a:cxn>
                  <a:cxn ang="cd4">
                    <a:pos x="hc" y="b"/>
                  </a:cxn>
                  <a:cxn ang="0">
                    <a:pos x="r" y="vc"/>
                  </a:cxn>
                </a:cxnLst>
                <a:rect l="l" t="t" r="r" b="b"/>
                <a:pathLst>
                  <a:path w="21259" h="5100">
                    <a:moveTo>
                      <a:pt x="6528" y="0"/>
                    </a:moveTo>
                    <a:lnTo>
                      <a:pt x="19544" y="0"/>
                    </a:lnTo>
                    <a:lnTo>
                      <a:pt x="21259" y="2196"/>
                    </a:lnTo>
                    <a:lnTo>
                      <a:pt x="17542" y="5100"/>
                    </a:lnTo>
                    <a:lnTo>
                      <a:pt x="0" y="5100"/>
                    </a:lnTo>
                    <a:lnTo>
                      <a:pt x="6528" y="0"/>
                    </a:lnTo>
                    <a:close/>
                  </a:path>
                </a:pathLst>
              </a:custGeom>
              <a:solidFill>
                <a:srgbClr val="48576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20" name="矩形 19"/>
            <p:cNvSpPr/>
            <p:nvPr/>
          </p:nvSpPr>
          <p:spPr>
            <a:xfrm>
              <a:off x="560" y="490"/>
              <a:ext cx="18080" cy="98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在网络很深的时候（56层相比20层），模型效果却越来越差了（误差率越高），并不是网络越深越好，因为层数越深，梯度在传播过程中会逐渐消失，导致无法对前面网络层的权重进行有效的调整。</a:t>
              </a:r>
              <a:endParaRPr lang="zh-CN" altLang="en-US"/>
            </a:p>
          </p:txBody>
        </p:sp>
      </p:grpSp>
      <p:grpSp>
        <p:nvGrpSpPr>
          <p:cNvPr id="63" name="组合 62"/>
          <p:cNvGrpSpPr/>
          <p:nvPr/>
        </p:nvGrpSpPr>
        <p:grpSpPr>
          <a:xfrm>
            <a:off x="622935" y="882015"/>
            <a:ext cx="467360" cy="262890"/>
            <a:chOff x="981" y="929"/>
            <a:chExt cx="736" cy="414"/>
          </a:xfrm>
        </p:grpSpPr>
        <p:cxnSp>
          <p:nvCxnSpPr>
            <p:cNvPr id="46" name="直接连接符 45"/>
            <p:cNvCxnSpPr/>
            <p:nvPr/>
          </p:nvCxnSpPr>
          <p:spPr>
            <a:xfrm>
              <a:off x="981" y="1343"/>
              <a:ext cx="737" cy="0"/>
            </a:xfrm>
            <a:prstGeom prst="line">
              <a:avLst/>
            </a:prstGeom>
            <a:ln w="69850">
              <a:solidFill>
                <a:srgbClr val="485766"/>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a:off x="981" y="1145"/>
              <a:ext cx="737" cy="0"/>
            </a:xfrm>
            <a:prstGeom prst="line">
              <a:avLst/>
            </a:prstGeom>
            <a:ln w="69850">
              <a:solidFill>
                <a:srgbClr val="57A1BB"/>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a:off x="981" y="929"/>
              <a:ext cx="737" cy="0"/>
            </a:xfrm>
            <a:prstGeom prst="line">
              <a:avLst/>
            </a:prstGeom>
            <a:ln w="69850">
              <a:solidFill>
                <a:srgbClr val="E9BF62"/>
              </a:solidFill>
            </a:ln>
          </p:spPr>
          <p:style>
            <a:lnRef idx="1">
              <a:schemeClr val="accent1"/>
            </a:lnRef>
            <a:fillRef idx="0">
              <a:schemeClr val="accent1"/>
            </a:fillRef>
            <a:effectRef idx="0">
              <a:schemeClr val="accent1"/>
            </a:effectRef>
            <a:fontRef idx="minor">
              <a:schemeClr val="tx1"/>
            </a:fontRef>
          </p:style>
        </p:cxnSp>
      </p:grpSp>
      <p:sp>
        <p:nvSpPr>
          <p:cNvPr id="3" name="灯片编号占位符 2"/>
          <p:cNvSpPr>
            <a:spLocks noGrp="1"/>
          </p:cNvSpPr>
          <p:nvPr>
            <p:ph type="sldNum" sz="quarter" idx="12"/>
          </p:nvPr>
        </p:nvSpPr>
        <p:spPr/>
        <p:txBody>
          <a:bodyPr/>
          <a:lstStyle/>
          <a:p>
            <a:pPr lvl="0"/>
            <a:fld id="{9A0DB2DC-4C9A-4742-B13C-FB6460FD3503}" type="slidenum">
              <a:rPr lang="zh-CN" altLang="en-US" dirty="0"/>
            </a:fld>
            <a:endParaRPr lang="zh-CN" altLang="en-US" dirty="0">
              <a:ea typeface="宋体" panose="02010600030101010101" pitchFamily="2" charset="-122"/>
            </a:endParaRPr>
          </a:p>
        </p:txBody>
      </p:sp>
      <p:sp>
        <p:nvSpPr>
          <p:cNvPr id="4" name="文本框 3"/>
          <p:cNvSpPr txBox="1"/>
          <p:nvPr/>
        </p:nvSpPr>
        <p:spPr>
          <a:xfrm>
            <a:off x="1257935" y="727710"/>
            <a:ext cx="6096000" cy="583565"/>
          </a:xfrm>
          <a:prstGeom prst="rect">
            <a:avLst/>
          </a:prstGeom>
          <a:noFill/>
        </p:spPr>
        <p:txBody>
          <a:bodyPr wrap="square" rtlCol="0" anchor="t">
            <a:spAutoFit/>
          </a:bodyPr>
          <a:lstStyle/>
          <a:p>
            <a:r>
              <a:rPr lang="en-US" altLang="zh-CN" sz="3200" b="1">
                <a:sym typeface="+mn-ea"/>
              </a:rPr>
              <a:t>InceptionResNet</a:t>
            </a:r>
            <a:r>
              <a:rPr lang="zh-CN" sz="3200" b="1">
                <a:sym typeface="+mn-ea"/>
              </a:rPr>
              <a:t>（</a:t>
            </a:r>
            <a:r>
              <a:rPr lang="en-US" altLang="zh-CN" sz="3200" b="1">
                <a:sym typeface="+mn-ea"/>
              </a:rPr>
              <a:t>2016)</a:t>
            </a:r>
            <a:endParaRPr lang="en-US" altLang="zh-CN" sz="3200" b="1">
              <a:sym typeface="+mn-ea"/>
            </a:endParaRPr>
          </a:p>
        </p:txBody>
      </p:sp>
      <p:sp>
        <p:nvSpPr>
          <p:cNvPr id="5" name="文本框 4"/>
          <p:cNvSpPr txBox="1"/>
          <p:nvPr/>
        </p:nvSpPr>
        <p:spPr>
          <a:xfrm>
            <a:off x="3905885" y="2091690"/>
            <a:ext cx="6932930" cy="3475990"/>
          </a:xfrm>
          <a:prstGeom prst="rect">
            <a:avLst/>
          </a:prstGeom>
          <a:noFill/>
        </p:spPr>
        <p:txBody>
          <a:bodyPr wrap="square" rtlCol="0" anchor="t">
            <a:noAutofit/>
          </a:bodyPr>
          <a:lstStyle/>
          <a:p>
            <a:pPr indent="0">
              <a:buNone/>
            </a:pPr>
            <a:r>
              <a:rPr lang="en-US" altLang="zh-CN" sz="2000" dirty="0">
                <a:latin typeface="微软雅黑" panose="020B0503020204020204" charset="-122"/>
                <a:ea typeface="微软雅黑" panose="020B0503020204020204" charset="-122"/>
                <a:cs typeface="微软雅黑" panose="020B0503020204020204" charset="-122"/>
                <a:sym typeface="+mn-ea"/>
              </a:rPr>
              <a:t>       </a:t>
            </a:r>
            <a:r>
              <a:rPr sz="2000" dirty="0">
                <a:latin typeface="微软雅黑" panose="020B0503020204020204" charset="-122"/>
                <a:ea typeface="微软雅黑" panose="020B0503020204020204" charset="-122"/>
                <a:cs typeface="微软雅黑" panose="020B0503020204020204" charset="-122"/>
                <a:sym typeface="+mn-ea"/>
              </a:rPr>
              <a:t>谷歌于2016年提出了InceptionResNet</a:t>
            </a:r>
            <a:r>
              <a:rPr lang="en-US" sz="2000" dirty="0">
                <a:latin typeface="微软雅黑" panose="020B0503020204020204" charset="-122"/>
                <a:ea typeface="微软雅黑" panose="020B0503020204020204" charset="-122"/>
                <a:cs typeface="微软雅黑" panose="020B0503020204020204" charset="-122"/>
                <a:sym typeface="+mn-ea"/>
              </a:rPr>
              <a:t> </a:t>
            </a:r>
            <a:r>
              <a:rPr sz="2000" dirty="0">
                <a:latin typeface="微软雅黑" panose="020B0503020204020204" charset="-122"/>
                <a:ea typeface="微软雅黑" panose="020B0503020204020204" charset="-122"/>
                <a:cs typeface="微软雅黑" panose="020B0503020204020204" charset="-122"/>
                <a:sym typeface="+mn-ea"/>
              </a:rPr>
              <a:t>V1和InceptionResNet</a:t>
            </a:r>
            <a:r>
              <a:rPr lang="en-US" sz="2000" dirty="0">
                <a:latin typeface="微软雅黑" panose="020B0503020204020204" charset="-122"/>
                <a:ea typeface="微软雅黑" panose="020B0503020204020204" charset="-122"/>
                <a:cs typeface="微软雅黑" panose="020B0503020204020204" charset="-122"/>
                <a:sym typeface="+mn-ea"/>
              </a:rPr>
              <a:t> </a:t>
            </a:r>
            <a:r>
              <a:rPr sz="2000" dirty="0">
                <a:latin typeface="微软雅黑" panose="020B0503020204020204" charset="-122"/>
                <a:ea typeface="微软雅黑" panose="020B0503020204020204" charset="-122"/>
                <a:cs typeface="微软雅黑" panose="020B0503020204020204" charset="-122"/>
                <a:sym typeface="+mn-ea"/>
              </a:rPr>
              <a:t>V2。</a:t>
            </a:r>
            <a:endParaRPr sz="2000" dirty="0">
              <a:latin typeface="微软雅黑" panose="020B0503020204020204" charset="-122"/>
              <a:ea typeface="微软雅黑" panose="020B0503020204020204" charset="-122"/>
              <a:cs typeface="微软雅黑" panose="020B0503020204020204" charset="-122"/>
              <a:sym typeface="+mn-ea"/>
            </a:endParaRPr>
          </a:p>
          <a:p>
            <a:pPr indent="0">
              <a:buNone/>
            </a:pPr>
            <a:r>
              <a:rPr lang="en-US" altLang="zh-CN" sz="2000" b="1" dirty="0">
                <a:latin typeface="微软雅黑" panose="020B0503020204020204" charset="-122"/>
                <a:ea typeface="微软雅黑" panose="020B0503020204020204" charset="-122"/>
                <a:cs typeface="微软雅黑" panose="020B0503020204020204" charset="-122"/>
                <a:sym typeface="+mn-ea"/>
              </a:rPr>
              <a:t>       </a:t>
            </a:r>
            <a:r>
              <a:rPr lang="zh-CN" sz="2000" b="1" dirty="0">
                <a:latin typeface="微软雅黑" panose="020B0503020204020204" charset="-122"/>
                <a:ea typeface="微软雅黑" panose="020B0503020204020204" charset="-122"/>
                <a:cs typeface="微软雅黑" panose="020B0503020204020204" charset="-122"/>
                <a:sym typeface="+mn-ea"/>
              </a:rPr>
              <a:t>特点：</a:t>
            </a:r>
            <a:r>
              <a:rPr sz="2000" dirty="0">
                <a:latin typeface="微软雅黑" panose="020B0503020204020204" charset="-122"/>
                <a:ea typeface="微软雅黑" panose="020B0503020204020204" charset="-122"/>
                <a:cs typeface="微软雅黑" panose="020B0503020204020204" charset="-122"/>
                <a:sym typeface="+mn-ea"/>
              </a:rPr>
              <a:t>二者都是</a:t>
            </a:r>
            <a:r>
              <a:rPr sz="2000" b="1" dirty="0">
                <a:solidFill>
                  <a:srgbClr val="FF0000"/>
                </a:solidFill>
                <a:latin typeface="微软雅黑" panose="020B0503020204020204" charset="-122"/>
                <a:ea typeface="微软雅黑" panose="020B0503020204020204" charset="-122"/>
                <a:cs typeface="微软雅黑" panose="020B0503020204020204" charset="-122"/>
                <a:sym typeface="+mn-ea"/>
              </a:rPr>
              <a:t>将Inception同ResNet相融合，加上了shortcut的分支</a:t>
            </a:r>
            <a:r>
              <a:rPr sz="2000" dirty="0">
                <a:latin typeface="微软雅黑" panose="020B0503020204020204" charset="-122"/>
                <a:ea typeface="微软雅黑" panose="020B0503020204020204" charset="-122"/>
                <a:cs typeface="微软雅黑" panose="020B0503020204020204" charset="-122"/>
                <a:sym typeface="+mn-ea"/>
              </a:rPr>
              <a:t>。Inception提出的目的是使得模型更宽，ResNet提出的目的是使得模型更深，将</a:t>
            </a:r>
            <a:r>
              <a:rPr sz="2000" b="1" dirty="0">
                <a:solidFill>
                  <a:srgbClr val="FF0000"/>
                </a:solidFill>
                <a:latin typeface="微软雅黑" panose="020B0503020204020204" charset="-122"/>
                <a:ea typeface="微软雅黑" panose="020B0503020204020204" charset="-122"/>
                <a:cs typeface="微软雅黑" panose="020B0503020204020204" charset="-122"/>
                <a:sym typeface="+mn-ea"/>
              </a:rPr>
              <a:t>二者结合可以使得模型又宽又深</a:t>
            </a:r>
            <a:r>
              <a:rPr sz="2000" dirty="0">
                <a:latin typeface="微软雅黑" panose="020B0503020204020204" charset="-122"/>
                <a:ea typeface="微软雅黑" panose="020B0503020204020204" charset="-122"/>
                <a:cs typeface="微软雅黑" panose="020B0503020204020204" charset="-122"/>
                <a:sym typeface="+mn-ea"/>
              </a:rPr>
              <a:t>。</a:t>
            </a:r>
            <a:endParaRPr sz="2000" dirty="0">
              <a:latin typeface="微软雅黑" panose="020B0503020204020204" charset="-122"/>
              <a:ea typeface="微软雅黑" panose="020B0503020204020204" charset="-122"/>
              <a:cs typeface="微软雅黑" panose="020B0503020204020204" charset="-122"/>
              <a:sym typeface="+mn-ea"/>
            </a:endParaRPr>
          </a:p>
          <a:p>
            <a:pPr indent="0">
              <a:buNone/>
            </a:pPr>
            <a:endParaRPr sz="2000" dirty="0">
              <a:latin typeface="微软雅黑" panose="020B0503020204020204" charset="-122"/>
              <a:ea typeface="微软雅黑" panose="020B0503020204020204" charset="-122"/>
              <a:cs typeface="微软雅黑" panose="020B0503020204020204" charset="-122"/>
              <a:sym typeface="+mn-ea"/>
            </a:endParaRPr>
          </a:p>
          <a:p>
            <a:pPr indent="0">
              <a:buNone/>
            </a:pPr>
            <a:r>
              <a:rPr lang="en-US" sz="2000" dirty="0" err="1">
                <a:latin typeface="微软雅黑" panose="020B0503020204020204" charset="-122"/>
                <a:ea typeface="微软雅黑" panose="020B0503020204020204" charset="-122"/>
                <a:cs typeface="微软雅黑" panose="020B0503020204020204" charset="-122"/>
                <a:sym typeface="+mn-ea"/>
              </a:rPr>
              <a:t>       </a:t>
            </a:r>
            <a:r>
              <a:rPr sz="2000" dirty="0" err="1">
                <a:latin typeface="微软雅黑" panose="020B0503020204020204" charset="-122"/>
                <a:ea typeface="微软雅黑" panose="020B0503020204020204" charset="-122"/>
                <a:cs typeface="微软雅黑" panose="020B0503020204020204" charset="-122"/>
                <a:sym typeface="+mn-ea"/>
              </a:rPr>
              <a:t>InceptionResNet框架主要分stem-block、Inception-resnet-A、B、C</a:t>
            </a:r>
            <a:r>
              <a:rPr sz="2000" dirty="0">
                <a:latin typeface="微软雅黑" panose="020B0503020204020204" charset="-122"/>
                <a:ea typeface="微软雅黑" panose="020B0503020204020204" charset="-122"/>
                <a:cs typeface="微软雅黑" panose="020B0503020204020204" charset="-122"/>
                <a:sym typeface="+mn-ea"/>
              </a:rPr>
              <a:t> </a:t>
            </a:r>
            <a:r>
              <a:rPr sz="2000" dirty="0" err="1">
                <a:latin typeface="微软雅黑" panose="020B0503020204020204" charset="-122"/>
                <a:ea typeface="微软雅黑" panose="020B0503020204020204" charset="-122"/>
                <a:cs typeface="微软雅黑" panose="020B0503020204020204" charset="-122"/>
                <a:sym typeface="+mn-ea"/>
              </a:rPr>
              <a:t>block四部分</a:t>
            </a:r>
            <a:r>
              <a:rPr sz="2000" dirty="0">
                <a:latin typeface="微软雅黑" panose="020B0503020204020204" charset="-122"/>
                <a:ea typeface="微软雅黑" panose="020B0503020204020204" charset="-122"/>
                <a:cs typeface="微软雅黑" panose="020B0503020204020204" charset="-122"/>
                <a:sym typeface="+mn-ea"/>
              </a:rPr>
              <a:t>。</a:t>
            </a:r>
            <a:endParaRPr sz="2000" dirty="0">
              <a:latin typeface="微软雅黑" panose="020B0503020204020204" charset="-122"/>
              <a:ea typeface="微软雅黑" panose="020B0503020204020204" charset="-122"/>
              <a:cs typeface="微软雅黑" panose="020B0503020204020204" charset="-122"/>
              <a:sym typeface="+mn-ea"/>
            </a:endParaRPr>
          </a:p>
          <a:p>
            <a:pPr indent="0">
              <a:buNone/>
            </a:pPr>
            <a:r>
              <a:rPr lang="en-US" sz="2000" dirty="0">
                <a:latin typeface="微软雅黑" panose="020B0503020204020204" charset="-122"/>
                <a:ea typeface="微软雅黑" panose="020B0503020204020204" charset="-122"/>
                <a:cs typeface="微软雅黑" panose="020B0503020204020204" charset="-122"/>
                <a:sym typeface="+mn-ea"/>
              </a:rPr>
              <a:t>       </a:t>
            </a:r>
            <a:r>
              <a:rPr sz="2000" dirty="0">
                <a:latin typeface="微软雅黑" panose="020B0503020204020204" charset="-122"/>
                <a:ea typeface="微软雅黑" panose="020B0503020204020204" charset="-122"/>
                <a:cs typeface="微软雅黑" panose="020B0503020204020204" charset="-122"/>
                <a:sym typeface="+mn-ea"/>
              </a:rPr>
              <a:t>Inception </a:t>
            </a:r>
            <a:r>
              <a:rPr sz="2000" dirty="0" err="1">
                <a:latin typeface="微软雅黑" panose="020B0503020204020204" charset="-122"/>
                <a:ea typeface="微软雅黑" panose="020B0503020204020204" charset="-122"/>
                <a:cs typeface="微软雅黑" panose="020B0503020204020204" charset="-122"/>
                <a:sym typeface="+mn-ea"/>
              </a:rPr>
              <a:t>ResNet</a:t>
            </a:r>
            <a:r>
              <a:rPr sz="2000" dirty="0">
                <a:latin typeface="微软雅黑" panose="020B0503020204020204" charset="-122"/>
                <a:ea typeface="微软雅黑" panose="020B0503020204020204" charset="-122"/>
                <a:cs typeface="微软雅黑" panose="020B0503020204020204" charset="-122"/>
                <a:sym typeface="+mn-ea"/>
              </a:rPr>
              <a:t> 有两个子版本：v1 和 v2。两个子版本都有相同的模块 A、B、C </a:t>
            </a:r>
            <a:r>
              <a:rPr sz="2000" dirty="0" err="1">
                <a:latin typeface="微软雅黑" panose="020B0503020204020204" charset="-122"/>
                <a:ea typeface="微软雅黑" panose="020B0503020204020204" charset="-122"/>
                <a:cs typeface="微软雅黑" panose="020B0503020204020204" charset="-122"/>
                <a:sym typeface="+mn-ea"/>
              </a:rPr>
              <a:t>和缩减块结构。唯一的不同在于超参数设置</a:t>
            </a:r>
            <a:r>
              <a:rPr sz="2000" dirty="0">
                <a:latin typeface="微软雅黑" panose="020B0503020204020204" charset="-122"/>
                <a:ea typeface="微软雅黑" panose="020B0503020204020204" charset="-122"/>
                <a:cs typeface="微软雅黑" panose="020B0503020204020204" charset="-122"/>
                <a:sym typeface="+mn-ea"/>
              </a:rPr>
              <a:t>。</a:t>
            </a:r>
            <a:endParaRPr sz="2000" dirty="0">
              <a:latin typeface="微软雅黑" panose="020B0503020204020204" charset="-122"/>
              <a:ea typeface="微软雅黑" panose="020B0503020204020204" charset="-122"/>
              <a:cs typeface="微软雅黑" panose="020B0503020204020204" charset="-122"/>
              <a:sym typeface="+mn-ea"/>
            </a:endParaRPr>
          </a:p>
        </p:txBody>
      </p:sp>
      <p:pic>
        <p:nvPicPr>
          <p:cNvPr id="109" name="图片 108"/>
          <p:cNvPicPr/>
          <p:nvPr/>
        </p:nvPicPr>
        <p:blipFill>
          <a:blip r:embed="rId1"/>
          <a:srcRect l="28573" r="27300" b="23157"/>
          <a:stretch>
            <a:fillRect/>
          </a:stretch>
        </p:blipFill>
        <p:spPr>
          <a:xfrm>
            <a:off x="849630" y="1859280"/>
            <a:ext cx="2700655" cy="4542790"/>
          </a:xfrm>
          <a:prstGeom prst="rect">
            <a:avLst/>
          </a:prstGeom>
          <a:noFill/>
          <a:ln w="9525">
            <a:noFill/>
          </a:ln>
        </p:spPr>
      </p:pic>
      <p:sp>
        <p:nvSpPr>
          <p:cNvPr id="6" name="文本框 5"/>
          <p:cNvSpPr txBox="1"/>
          <p:nvPr/>
        </p:nvSpPr>
        <p:spPr>
          <a:xfrm>
            <a:off x="622935" y="1407795"/>
            <a:ext cx="10850245" cy="452120"/>
          </a:xfrm>
          <a:prstGeom prst="rect">
            <a:avLst/>
          </a:prstGeom>
          <a:noFill/>
        </p:spPr>
        <p:txBody>
          <a:bodyPr wrap="square" rtlCol="0" anchor="t">
            <a:noAutofit/>
          </a:bodyPr>
          <a:p>
            <a:pPr indent="0">
              <a:buNone/>
            </a:pPr>
            <a:r>
              <a:rPr lang="en-US" altLang="zh-CN" sz="2000" b="1" dirty="0">
                <a:latin typeface="微软雅黑" panose="020B0503020204020204" charset="-122"/>
                <a:ea typeface="微软雅黑" panose="020B0503020204020204" charset="-122"/>
                <a:cs typeface="微软雅黑" panose="020B0503020204020204" charset="-122"/>
                <a:sym typeface="+mn-ea"/>
              </a:rPr>
              <a:t>     </a:t>
            </a:r>
            <a:r>
              <a:rPr lang="zh-CN" altLang="en-US" sz="2000" b="1" dirty="0">
                <a:latin typeface="微软雅黑" panose="020B0503020204020204" charset="-122"/>
                <a:ea typeface="微软雅黑" panose="020B0503020204020204" charset="-122"/>
                <a:cs typeface="微软雅黑" panose="020B0503020204020204" charset="-122"/>
                <a:sym typeface="+mn-ea"/>
              </a:rPr>
              <a:t>论文：</a:t>
            </a:r>
            <a:r>
              <a:rPr lang="en-US" altLang="zh-CN" dirty="0">
                <a:latin typeface="微软雅黑" panose="020B0503020204020204" charset="-122"/>
                <a:ea typeface="微软雅黑" panose="020B0503020204020204" charset="-122"/>
                <a:cs typeface="微软雅黑" panose="020B0503020204020204" charset="-122"/>
                <a:sym typeface="+mn-ea"/>
              </a:rPr>
              <a:t>Inception-</a:t>
            </a:r>
            <a:r>
              <a:rPr lang="en-US" altLang="zh-CN" dirty="0" err="1">
                <a:latin typeface="微软雅黑" panose="020B0503020204020204" charset="-122"/>
                <a:ea typeface="微软雅黑" panose="020B0503020204020204" charset="-122"/>
                <a:cs typeface="微软雅黑" panose="020B0503020204020204" charset="-122"/>
                <a:sym typeface="+mn-ea"/>
              </a:rPr>
              <a:t>ResNet</a:t>
            </a:r>
            <a:r>
              <a:rPr lang="en-US" altLang="zh-CN" dirty="0">
                <a:latin typeface="微软雅黑" panose="020B0503020204020204" charset="-122"/>
                <a:ea typeface="微软雅黑" panose="020B0503020204020204" charset="-122"/>
                <a:cs typeface="微软雅黑" panose="020B0503020204020204" charset="-122"/>
                <a:sym typeface="+mn-ea"/>
              </a:rPr>
              <a:t> and the Impact of Residual Connections on Learning</a:t>
            </a:r>
            <a:endParaRPr lang="en-US" altLang="zh-CN" dirty="0">
              <a:latin typeface="微软雅黑" panose="020B0503020204020204" charset="-122"/>
              <a:ea typeface="微软雅黑" panose="020B0503020204020204" charset="-122"/>
              <a:cs typeface="微软雅黑" panose="020B0503020204020204" charset="-122"/>
              <a:sym typeface="+mn-ea"/>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054225" y="0"/>
            <a:ext cx="15537180" cy="6858000"/>
            <a:chOff x="-3235" y="0"/>
            <a:chExt cx="24468" cy="10800"/>
          </a:xfrm>
        </p:grpSpPr>
        <p:grpSp>
          <p:nvGrpSpPr>
            <p:cNvPr id="16" name="组合 15"/>
            <p:cNvGrpSpPr/>
            <p:nvPr/>
          </p:nvGrpSpPr>
          <p:grpSpPr>
            <a:xfrm>
              <a:off x="-3235" y="0"/>
              <a:ext cx="24469" cy="10800"/>
              <a:chOff x="-3235" y="0"/>
              <a:chExt cx="24469" cy="10800"/>
            </a:xfrm>
          </p:grpSpPr>
          <p:sp>
            <p:nvSpPr>
              <p:cNvPr id="15" name="矩形 14"/>
              <p:cNvSpPr/>
              <p:nvPr/>
            </p:nvSpPr>
            <p:spPr>
              <a:xfrm>
                <a:off x="0" y="0"/>
                <a:ext cx="19200" cy="10800"/>
              </a:xfrm>
              <a:prstGeom prst="rect">
                <a:avLst/>
              </a:prstGeom>
              <a:solidFill>
                <a:srgbClr val="E9E1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等腰三角形 16"/>
              <p:cNvSpPr/>
              <p:nvPr/>
            </p:nvSpPr>
            <p:spPr>
              <a:xfrm rot="16200000">
                <a:off x="12473" y="1272"/>
                <a:ext cx="7999" cy="5454"/>
              </a:xfrm>
              <a:prstGeom prst="triangle">
                <a:avLst>
                  <a:gd name="adj" fmla="val 52262"/>
                </a:avLst>
              </a:prstGeom>
              <a:solidFill>
                <a:srgbClr val="E9BF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任意多边形 17"/>
              <p:cNvSpPr/>
              <p:nvPr/>
            </p:nvSpPr>
            <p:spPr>
              <a:xfrm rot="2280000">
                <a:off x="-3235" y="4699"/>
                <a:ext cx="18062" cy="5102"/>
              </a:xfrm>
              <a:custGeom>
                <a:avLst/>
                <a:gdLst/>
                <a:ahLst/>
                <a:cxnLst>
                  <a:cxn ang="3">
                    <a:pos x="hc" y="t"/>
                  </a:cxn>
                  <a:cxn ang="cd2">
                    <a:pos x="l" y="vc"/>
                  </a:cxn>
                  <a:cxn ang="cd4">
                    <a:pos x="hc" y="b"/>
                  </a:cxn>
                  <a:cxn ang="0">
                    <a:pos x="r" y="vc"/>
                  </a:cxn>
                </a:cxnLst>
                <a:rect l="l" t="t" r="r" b="b"/>
                <a:pathLst>
                  <a:path w="18062" h="5102">
                    <a:moveTo>
                      <a:pt x="520" y="0"/>
                    </a:moveTo>
                    <a:lnTo>
                      <a:pt x="18062" y="0"/>
                    </a:lnTo>
                    <a:lnTo>
                      <a:pt x="11531" y="5102"/>
                    </a:lnTo>
                    <a:lnTo>
                      <a:pt x="3669" y="5102"/>
                    </a:lnTo>
                    <a:lnTo>
                      <a:pt x="0" y="406"/>
                    </a:lnTo>
                    <a:lnTo>
                      <a:pt x="520" y="0"/>
                    </a:lnTo>
                    <a:close/>
                  </a:path>
                </a:pathLst>
              </a:custGeom>
              <a:solidFill>
                <a:srgbClr val="57A1B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9" name="任意多边形 18"/>
              <p:cNvSpPr/>
              <p:nvPr/>
            </p:nvSpPr>
            <p:spPr>
              <a:xfrm rot="2280000">
                <a:off x="-24" y="1985"/>
                <a:ext cx="21259" cy="5100"/>
              </a:xfrm>
              <a:custGeom>
                <a:avLst/>
                <a:gdLst/>
                <a:ahLst/>
                <a:cxnLst>
                  <a:cxn ang="3">
                    <a:pos x="hc" y="t"/>
                  </a:cxn>
                  <a:cxn ang="cd2">
                    <a:pos x="l" y="vc"/>
                  </a:cxn>
                  <a:cxn ang="cd4">
                    <a:pos x="hc" y="b"/>
                  </a:cxn>
                  <a:cxn ang="0">
                    <a:pos x="r" y="vc"/>
                  </a:cxn>
                </a:cxnLst>
                <a:rect l="l" t="t" r="r" b="b"/>
                <a:pathLst>
                  <a:path w="21259" h="5100">
                    <a:moveTo>
                      <a:pt x="6528" y="0"/>
                    </a:moveTo>
                    <a:lnTo>
                      <a:pt x="19544" y="0"/>
                    </a:lnTo>
                    <a:lnTo>
                      <a:pt x="21259" y="2196"/>
                    </a:lnTo>
                    <a:lnTo>
                      <a:pt x="17542" y="5100"/>
                    </a:lnTo>
                    <a:lnTo>
                      <a:pt x="0" y="5100"/>
                    </a:lnTo>
                    <a:lnTo>
                      <a:pt x="6528" y="0"/>
                    </a:lnTo>
                    <a:close/>
                  </a:path>
                </a:pathLst>
              </a:custGeom>
              <a:solidFill>
                <a:srgbClr val="48576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20" name="矩形 19"/>
            <p:cNvSpPr/>
            <p:nvPr/>
          </p:nvSpPr>
          <p:spPr>
            <a:xfrm>
              <a:off x="560" y="490"/>
              <a:ext cx="18080" cy="98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3" name="组合 62"/>
          <p:cNvGrpSpPr/>
          <p:nvPr/>
        </p:nvGrpSpPr>
        <p:grpSpPr>
          <a:xfrm>
            <a:off x="622935" y="882015"/>
            <a:ext cx="467360" cy="262890"/>
            <a:chOff x="981" y="929"/>
            <a:chExt cx="736" cy="414"/>
          </a:xfrm>
        </p:grpSpPr>
        <p:cxnSp>
          <p:nvCxnSpPr>
            <p:cNvPr id="46" name="直接连接符 45"/>
            <p:cNvCxnSpPr/>
            <p:nvPr/>
          </p:nvCxnSpPr>
          <p:spPr>
            <a:xfrm>
              <a:off x="981" y="1343"/>
              <a:ext cx="737" cy="0"/>
            </a:xfrm>
            <a:prstGeom prst="line">
              <a:avLst/>
            </a:prstGeom>
            <a:ln w="69850">
              <a:solidFill>
                <a:srgbClr val="485766"/>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a:off x="981" y="1145"/>
              <a:ext cx="737" cy="0"/>
            </a:xfrm>
            <a:prstGeom prst="line">
              <a:avLst/>
            </a:prstGeom>
            <a:ln w="69850">
              <a:solidFill>
                <a:srgbClr val="57A1BB"/>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a:off x="981" y="929"/>
              <a:ext cx="737" cy="0"/>
            </a:xfrm>
            <a:prstGeom prst="line">
              <a:avLst/>
            </a:prstGeom>
            <a:ln w="69850">
              <a:solidFill>
                <a:srgbClr val="E9BF62"/>
              </a:solidFill>
            </a:ln>
          </p:spPr>
          <p:style>
            <a:lnRef idx="1">
              <a:schemeClr val="accent1"/>
            </a:lnRef>
            <a:fillRef idx="0">
              <a:schemeClr val="accent1"/>
            </a:fillRef>
            <a:effectRef idx="0">
              <a:schemeClr val="accent1"/>
            </a:effectRef>
            <a:fontRef idx="minor">
              <a:schemeClr val="tx1"/>
            </a:fontRef>
          </p:style>
        </p:cxnSp>
      </p:grpSp>
      <p:sp>
        <p:nvSpPr>
          <p:cNvPr id="3" name="灯片编号占位符 2"/>
          <p:cNvSpPr>
            <a:spLocks noGrp="1"/>
          </p:cNvSpPr>
          <p:nvPr>
            <p:ph type="sldNum" sz="quarter" idx="12"/>
          </p:nvPr>
        </p:nvSpPr>
        <p:spPr/>
        <p:txBody>
          <a:bodyPr/>
          <a:lstStyle/>
          <a:p>
            <a:pPr lvl="0"/>
            <a:fld id="{9A0DB2DC-4C9A-4742-B13C-FB6460FD3503}" type="slidenum">
              <a:rPr lang="zh-CN" altLang="en-US" dirty="0"/>
            </a:fld>
            <a:endParaRPr lang="zh-CN" altLang="en-US" dirty="0">
              <a:ea typeface="宋体" panose="02010600030101010101" pitchFamily="2" charset="-122"/>
            </a:endParaRPr>
          </a:p>
        </p:txBody>
      </p:sp>
      <p:sp>
        <p:nvSpPr>
          <p:cNvPr id="4" name="文本框 3"/>
          <p:cNvSpPr txBox="1"/>
          <p:nvPr/>
        </p:nvSpPr>
        <p:spPr>
          <a:xfrm>
            <a:off x="1257935" y="727710"/>
            <a:ext cx="6096000" cy="583565"/>
          </a:xfrm>
          <a:prstGeom prst="rect">
            <a:avLst/>
          </a:prstGeom>
          <a:noFill/>
        </p:spPr>
        <p:txBody>
          <a:bodyPr wrap="square" rtlCol="0" anchor="t">
            <a:spAutoFit/>
          </a:bodyPr>
          <a:lstStyle/>
          <a:p>
            <a:r>
              <a:rPr lang="en-US" sz="3200" b="1">
                <a:sym typeface="+mn-ea"/>
              </a:rPr>
              <a:t>SE</a:t>
            </a:r>
            <a:r>
              <a:rPr sz="3200" b="1">
                <a:sym typeface="+mn-ea"/>
              </a:rPr>
              <a:t>Net</a:t>
            </a:r>
            <a:r>
              <a:rPr lang="zh-CN" sz="3200" b="1">
                <a:sym typeface="+mn-ea"/>
              </a:rPr>
              <a:t>（</a:t>
            </a:r>
            <a:r>
              <a:rPr lang="en-US" altLang="zh-CN" sz="3200" b="1">
                <a:sym typeface="+mn-ea"/>
              </a:rPr>
              <a:t>2017)</a:t>
            </a:r>
            <a:endParaRPr lang="en-US" altLang="zh-CN" sz="3200" b="1">
              <a:sym typeface="+mn-ea"/>
            </a:endParaRPr>
          </a:p>
        </p:txBody>
      </p:sp>
      <p:sp>
        <p:nvSpPr>
          <p:cNvPr id="5" name="文本框 4"/>
          <p:cNvSpPr txBox="1"/>
          <p:nvPr/>
        </p:nvSpPr>
        <p:spPr>
          <a:xfrm>
            <a:off x="622935" y="1500505"/>
            <a:ext cx="10955020" cy="2553335"/>
          </a:xfrm>
          <a:prstGeom prst="rect">
            <a:avLst/>
          </a:prstGeom>
          <a:noFill/>
        </p:spPr>
        <p:txBody>
          <a:bodyPr wrap="square" rtlCol="0" anchor="t">
            <a:spAutoFit/>
          </a:bodyPr>
          <a:lstStyle/>
          <a:p>
            <a:pPr indent="0">
              <a:buNone/>
            </a:pPr>
            <a:r>
              <a:rPr lang="en-US" altLang="zh-CN" sz="2000">
                <a:latin typeface="微软雅黑" panose="020B0503020204020204" charset="-122"/>
                <a:ea typeface="微软雅黑" panose="020B0503020204020204" charset="-122"/>
                <a:cs typeface="微软雅黑" panose="020B0503020204020204" charset="-122"/>
                <a:sym typeface="+mn-ea"/>
              </a:rPr>
              <a:t>     </a:t>
            </a:r>
            <a:r>
              <a:rPr lang="zh-CN" altLang="en-US" sz="2000" b="1">
                <a:latin typeface="微软雅黑" panose="020B0503020204020204" charset="-122"/>
                <a:ea typeface="微软雅黑" panose="020B0503020204020204" charset="-122"/>
                <a:cs typeface="微软雅黑" panose="020B0503020204020204" charset="-122"/>
                <a:sym typeface="+mn-ea"/>
              </a:rPr>
              <a:t>论文：</a:t>
            </a:r>
            <a:r>
              <a:rPr lang="en-US" altLang="zh-CN" sz="2000">
                <a:latin typeface="微软雅黑" panose="020B0503020204020204" charset="-122"/>
                <a:ea typeface="微软雅黑" panose="020B0503020204020204" charset="-122"/>
                <a:cs typeface="微软雅黑" panose="020B0503020204020204" charset="-122"/>
                <a:sym typeface="+mn-ea"/>
              </a:rPr>
              <a:t>Squeeze-and-Excitation Networks       </a:t>
            </a:r>
            <a:endParaRPr sz="2000">
              <a:latin typeface="微软雅黑" panose="020B0503020204020204" charset="-122"/>
              <a:ea typeface="微软雅黑" panose="020B0503020204020204" charset="-122"/>
              <a:cs typeface="微软雅黑" panose="020B0503020204020204" charset="-122"/>
              <a:sym typeface="+mn-ea"/>
            </a:endParaRPr>
          </a:p>
          <a:p>
            <a:pPr marL="342900" indent="-342900">
              <a:buFont typeface="Arial" panose="020B0604020202020204" pitchFamily="34" charset="0"/>
              <a:buChar char="•"/>
            </a:pPr>
            <a:r>
              <a:rPr lang="zh-CN" sz="2000" b="1">
                <a:latin typeface="微软雅黑" panose="020B0503020204020204" charset="-122"/>
                <a:ea typeface="微软雅黑" panose="020B0503020204020204" charset="-122"/>
                <a:cs typeface="微软雅黑" panose="020B0503020204020204" charset="-122"/>
                <a:sym typeface="+mn-ea"/>
              </a:rPr>
              <a:t>动机：</a:t>
            </a:r>
            <a:r>
              <a:rPr sz="2000">
                <a:latin typeface="微软雅黑" panose="020B0503020204020204" charset="-122"/>
                <a:ea typeface="微软雅黑" panose="020B0503020204020204" charset="-122"/>
                <a:cs typeface="微软雅黑" panose="020B0503020204020204" charset="-122"/>
                <a:sym typeface="+mn-ea"/>
              </a:rPr>
              <a:t>在2017年之前已经有很多工作在空间维度上来提升网络的性能。那么很自然想到，网络是否可以从其他层面来考虑去提升性能，比如</a:t>
            </a:r>
            <a:r>
              <a:rPr sz="2000" b="1">
                <a:solidFill>
                  <a:srgbClr val="FF0000"/>
                </a:solidFill>
                <a:latin typeface="微软雅黑" panose="020B0503020204020204" charset="-122"/>
                <a:ea typeface="微软雅黑" panose="020B0503020204020204" charset="-122"/>
                <a:cs typeface="微软雅黑" panose="020B0503020204020204" charset="-122"/>
                <a:sym typeface="+mn-ea"/>
              </a:rPr>
              <a:t>考虑特征通道之间的关系</a:t>
            </a:r>
            <a:r>
              <a:rPr sz="2000">
                <a:latin typeface="微软雅黑" panose="020B0503020204020204" charset="-122"/>
                <a:ea typeface="微软雅黑" panose="020B0503020204020204" charset="-122"/>
                <a:cs typeface="微软雅黑" panose="020B0503020204020204" charset="-122"/>
                <a:sym typeface="+mn-ea"/>
              </a:rPr>
              <a:t>？</a:t>
            </a:r>
            <a:endParaRPr sz="2000">
              <a:latin typeface="微软雅黑" panose="020B0503020204020204" charset="-122"/>
              <a:ea typeface="微软雅黑" panose="020B0503020204020204" charset="-122"/>
              <a:cs typeface="微软雅黑" panose="020B0503020204020204" charset="-122"/>
              <a:sym typeface="+mn-ea"/>
            </a:endParaRPr>
          </a:p>
          <a:p>
            <a:pPr marL="342900" indent="-342900">
              <a:buFont typeface="Arial" panose="020B0604020202020204" pitchFamily="34" charset="0"/>
              <a:buChar char="•"/>
            </a:pPr>
            <a:r>
              <a:rPr lang="zh-CN" sz="2000" b="1">
                <a:latin typeface="微软雅黑" panose="020B0503020204020204" charset="-122"/>
                <a:ea typeface="微软雅黑" panose="020B0503020204020204" charset="-122"/>
                <a:cs typeface="微软雅黑" panose="020B0503020204020204" charset="-122"/>
                <a:sym typeface="+mn-ea"/>
              </a:rPr>
              <a:t>特点：</a:t>
            </a:r>
            <a:r>
              <a:rPr sz="2000">
                <a:latin typeface="微软雅黑" panose="020B0503020204020204" charset="-122"/>
                <a:ea typeface="微软雅黑" panose="020B0503020204020204" charset="-122"/>
                <a:cs typeface="微软雅黑" panose="020B0503020204020204" charset="-122"/>
                <a:sym typeface="+mn-ea"/>
              </a:rPr>
              <a:t>Squeeze 和 Excitation 是两个非常关键的操作，</a:t>
            </a:r>
            <a:r>
              <a:rPr lang="zh-CN" sz="2000">
                <a:latin typeface="微软雅黑" panose="020B0503020204020204" charset="-122"/>
                <a:ea typeface="微软雅黑" panose="020B0503020204020204" charset="-122"/>
                <a:cs typeface="微软雅黑" panose="020B0503020204020204" charset="-122"/>
                <a:sym typeface="+mn-ea"/>
              </a:rPr>
              <a:t>目的</a:t>
            </a:r>
            <a:r>
              <a:rPr sz="2000">
                <a:latin typeface="微软雅黑" panose="020B0503020204020204" charset="-122"/>
                <a:ea typeface="微软雅黑" panose="020B0503020204020204" charset="-122"/>
                <a:cs typeface="微软雅黑" panose="020B0503020204020204" charset="-122"/>
                <a:sym typeface="+mn-ea"/>
              </a:rPr>
              <a:t>是</a:t>
            </a:r>
            <a:r>
              <a:rPr sz="2000" b="1">
                <a:solidFill>
                  <a:srgbClr val="FF0000"/>
                </a:solidFill>
                <a:latin typeface="微软雅黑" panose="020B0503020204020204" charset="-122"/>
                <a:ea typeface="微软雅黑" panose="020B0503020204020204" charset="-122"/>
                <a:cs typeface="微软雅黑" panose="020B0503020204020204" charset="-122"/>
                <a:sym typeface="+mn-ea"/>
              </a:rPr>
              <a:t>显式地建模特征通道之间的相互依赖关系</a:t>
            </a:r>
            <a:r>
              <a:rPr sz="2000">
                <a:latin typeface="微软雅黑" panose="020B0503020204020204" charset="-122"/>
                <a:ea typeface="微软雅黑" panose="020B0503020204020204" charset="-122"/>
                <a:cs typeface="微软雅黑" panose="020B0503020204020204" charset="-122"/>
                <a:sym typeface="+mn-ea"/>
              </a:rPr>
              <a:t>。</a:t>
            </a:r>
            <a:r>
              <a:rPr sz="2000">
                <a:solidFill>
                  <a:schemeClr val="tx1"/>
                </a:solidFill>
                <a:latin typeface="微软雅黑" panose="020B0503020204020204" charset="-122"/>
                <a:ea typeface="微软雅黑" panose="020B0503020204020204" charset="-122"/>
                <a:cs typeface="微软雅黑" panose="020B0503020204020204" charset="-122"/>
                <a:sym typeface="+mn-ea"/>
              </a:rPr>
              <a:t>采用了一种全新的</a:t>
            </a:r>
            <a:r>
              <a:rPr sz="2000" b="1">
                <a:solidFill>
                  <a:srgbClr val="FF0000"/>
                </a:solidFill>
                <a:latin typeface="微软雅黑" panose="020B0503020204020204" charset="-122"/>
                <a:ea typeface="微软雅黑" panose="020B0503020204020204" charset="-122"/>
                <a:cs typeface="微软雅黑" panose="020B0503020204020204" charset="-122"/>
                <a:sym typeface="+mn-ea"/>
              </a:rPr>
              <a:t>「特征重标定」策略</a:t>
            </a:r>
            <a:r>
              <a:rPr sz="2000">
                <a:latin typeface="微软雅黑" panose="020B0503020204020204" charset="-122"/>
                <a:ea typeface="微软雅黑" panose="020B0503020204020204" charset="-122"/>
                <a:cs typeface="微软雅黑" panose="020B0503020204020204" charset="-122"/>
                <a:sym typeface="+mn-ea"/>
              </a:rPr>
              <a:t>来进行特征通道间的融合</a:t>
            </a:r>
            <a:r>
              <a:rPr sz="2000">
                <a:latin typeface="微软雅黑" panose="020B0503020204020204" charset="-122"/>
                <a:ea typeface="微软雅黑" panose="020B0503020204020204" charset="-122"/>
                <a:cs typeface="微软雅黑" panose="020B0503020204020204" charset="-122"/>
                <a:sym typeface="+mn-ea"/>
              </a:rPr>
              <a:t>。</a:t>
            </a:r>
            <a:endParaRPr sz="2000">
              <a:latin typeface="微软雅黑" panose="020B0503020204020204" charset="-122"/>
              <a:ea typeface="微软雅黑" panose="020B0503020204020204" charset="-122"/>
              <a:cs typeface="微软雅黑" panose="020B0503020204020204" charset="-122"/>
              <a:sym typeface="+mn-ea"/>
            </a:endParaRPr>
          </a:p>
          <a:p>
            <a:pPr marL="342900" indent="-342900">
              <a:buFont typeface="Arial" panose="020B0604020202020204" pitchFamily="34" charset="0"/>
              <a:buChar char="•"/>
            </a:pPr>
            <a:r>
              <a:rPr sz="2000" b="1">
                <a:solidFill>
                  <a:schemeClr val="tx1"/>
                </a:solidFill>
                <a:latin typeface="微软雅黑" panose="020B0503020204020204" charset="-122"/>
                <a:ea typeface="微软雅黑" panose="020B0503020204020204" charset="-122"/>
                <a:cs typeface="微软雅黑" panose="020B0503020204020204" charset="-122"/>
                <a:sym typeface="+mn-ea"/>
              </a:rPr>
              <a:t>特征重标定策略</a:t>
            </a:r>
            <a:r>
              <a:rPr lang="zh-CN" sz="2000">
                <a:latin typeface="微软雅黑" panose="020B0503020204020204" charset="-122"/>
                <a:ea typeface="微软雅黑" panose="020B0503020204020204" charset="-122"/>
                <a:cs typeface="微软雅黑" panose="020B0503020204020204" charset="-122"/>
                <a:sym typeface="+mn-ea"/>
              </a:rPr>
              <a:t>：</a:t>
            </a:r>
            <a:r>
              <a:rPr sz="2000" b="1">
                <a:solidFill>
                  <a:srgbClr val="FF0000"/>
                </a:solidFill>
                <a:latin typeface="微软雅黑" panose="020B0503020204020204" charset="-122"/>
                <a:ea typeface="微软雅黑" panose="020B0503020204020204" charset="-122"/>
                <a:cs typeface="微软雅黑" panose="020B0503020204020204" charset="-122"/>
                <a:sym typeface="+mn-ea"/>
              </a:rPr>
              <a:t>通过学习的方式来自动获取到每个特征通道的重要程度，然后依照这个重要程度去提升有用的特征并抑制对当前任务用处不大的特征。</a:t>
            </a:r>
            <a:endParaRPr sz="2000">
              <a:latin typeface="微软雅黑" panose="020B0503020204020204" charset="-122"/>
              <a:ea typeface="微软雅黑" panose="020B0503020204020204" charset="-122"/>
              <a:cs typeface="微软雅黑" panose="020B0503020204020204" charset="-122"/>
              <a:sym typeface="+mn-ea"/>
            </a:endParaRPr>
          </a:p>
          <a:p>
            <a:pPr marL="342900" indent="-342900">
              <a:buFont typeface="Arial" panose="020B0604020202020204" pitchFamily="34" charset="0"/>
              <a:buChar char="•"/>
            </a:pPr>
            <a:r>
              <a:rPr sz="2000">
                <a:latin typeface="微软雅黑" panose="020B0503020204020204" charset="-122"/>
                <a:ea typeface="微软雅黑" panose="020B0503020204020204" charset="-122"/>
                <a:cs typeface="微软雅黑" panose="020B0503020204020204" charset="-122"/>
                <a:sym typeface="+mn-ea"/>
              </a:rPr>
              <a:t>下图是提出的 SE 模块的示意图：</a:t>
            </a:r>
            <a:endParaRPr sz="2000">
              <a:latin typeface="微软雅黑" panose="020B0503020204020204" charset="-122"/>
              <a:ea typeface="微软雅黑" panose="020B0503020204020204" charset="-122"/>
              <a:cs typeface="微软雅黑" panose="020B0503020204020204" charset="-122"/>
              <a:sym typeface="+mn-ea"/>
            </a:endParaRPr>
          </a:p>
        </p:txBody>
      </p:sp>
      <p:pic>
        <p:nvPicPr>
          <p:cNvPr id="106" name="图片 105"/>
          <p:cNvPicPr/>
          <p:nvPr/>
        </p:nvPicPr>
        <p:blipFill>
          <a:blip r:embed="rId1"/>
          <a:srcRect t="11700" b="9127"/>
          <a:stretch>
            <a:fillRect/>
          </a:stretch>
        </p:blipFill>
        <p:spPr>
          <a:xfrm>
            <a:off x="2087245" y="4053840"/>
            <a:ext cx="7577455" cy="2348865"/>
          </a:xfrm>
          <a:prstGeom prst="rect">
            <a:avLst/>
          </a:prstGeom>
          <a:noFill/>
          <a:ln w="9525">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054225" y="0"/>
            <a:ext cx="15537180" cy="6858000"/>
            <a:chOff x="-3235" y="0"/>
            <a:chExt cx="24468" cy="10800"/>
          </a:xfrm>
        </p:grpSpPr>
        <p:grpSp>
          <p:nvGrpSpPr>
            <p:cNvPr id="16" name="组合 15"/>
            <p:cNvGrpSpPr/>
            <p:nvPr/>
          </p:nvGrpSpPr>
          <p:grpSpPr>
            <a:xfrm>
              <a:off x="-3235" y="0"/>
              <a:ext cx="24469" cy="10800"/>
              <a:chOff x="-3235" y="0"/>
              <a:chExt cx="24469" cy="10800"/>
            </a:xfrm>
          </p:grpSpPr>
          <p:sp>
            <p:nvSpPr>
              <p:cNvPr id="15" name="矩形 14"/>
              <p:cNvSpPr/>
              <p:nvPr/>
            </p:nvSpPr>
            <p:spPr>
              <a:xfrm>
                <a:off x="0" y="0"/>
                <a:ext cx="19200" cy="10800"/>
              </a:xfrm>
              <a:prstGeom prst="rect">
                <a:avLst/>
              </a:prstGeom>
              <a:solidFill>
                <a:srgbClr val="E9E1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等腰三角形 16"/>
              <p:cNvSpPr/>
              <p:nvPr/>
            </p:nvSpPr>
            <p:spPr>
              <a:xfrm rot="16200000">
                <a:off x="12473" y="1272"/>
                <a:ext cx="7999" cy="5454"/>
              </a:xfrm>
              <a:prstGeom prst="triangle">
                <a:avLst>
                  <a:gd name="adj" fmla="val 52262"/>
                </a:avLst>
              </a:prstGeom>
              <a:solidFill>
                <a:srgbClr val="E9BF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任意多边形 17"/>
              <p:cNvSpPr/>
              <p:nvPr/>
            </p:nvSpPr>
            <p:spPr>
              <a:xfrm rot="2280000">
                <a:off x="-3235" y="4699"/>
                <a:ext cx="18062" cy="5102"/>
              </a:xfrm>
              <a:custGeom>
                <a:avLst/>
                <a:gdLst/>
                <a:ahLst/>
                <a:cxnLst>
                  <a:cxn ang="3">
                    <a:pos x="hc" y="t"/>
                  </a:cxn>
                  <a:cxn ang="cd2">
                    <a:pos x="l" y="vc"/>
                  </a:cxn>
                  <a:cxn ang="cd4">
                    <a:pos x="hc" y="b"/>
                  </a:cxn>
                  <a:cxn ang="0">
                    <a:pos x="r" y="vc"/>
                  </a:cxn>
                </a:cxnLst>
                <a:rect l="l" t="t" r="r" b="b"/>
                <a:pathLst>
                  <a:path w="18062" h="5102">
                    <a:moveTo>
                      <a:pt x="520" y="0"/>
                    </a:moveTo>
                    <a:lnTo>
                      <a:pt x="18062" y="0"/>
                    </a:lnTo>
                    <a:lnTo>
                      <a:pt x="11531" y="5102"/>
                    </a:lnTo>
                    <a:lnTo>
                      <a:pt x="3669" y="5102"/>
                    </a:lnTo>
                    <a:lnTo>
                      <a:pt x="0" y="406"/>
                    </a:lnTo>
                    <a:lnTo>
                      <a:pt x="520" y="0"/>
                    </a:lnTo>
                    <a:close/>
                  </a:path>
                </a:pathLst>
              </a:custGeom>
              <a:solidFill>
                <a:srgbClr val="57A1B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9" name="任意多边形 18"/>
              <p:cNvSpPr/>
              <p:nvPr/>
            </p:nvSpPr>
            <p:spPr>
              <a:xfrm rot="2280000">
                <a:off x="-24" y="1985"/>
                <a:ext cx="21259" cy="5100"/>
              </a:xfrm>
              <a:custGeom>
                <a:avLst/>
                <a:gdLst/>
                <a:ahLst/>
                <a:cxnLst>
                  <a:cxn ang="3">
                    <a:pos x="hc" y="t"/>
                  </a:cxn>
                  <a:cxn ang="cd2">
                    <a:pos x="l" y="vc"/>
                  </a:cxn>
                  <a:cxn ang="cd4">
                    <a:pos x="hc" y="b"/>
                  </a:cxn>
                  <a:cxn ang="0">
                    <a:pos x="r" y="vc"/>
                  </a:cxn>
                </a:cxnLst>
                <a:rect l="l" t="t" r="r" b="b"/>
                <a:pathLst>
                  <a:path w="21259" h="5100">
                    <a:moveTo>
                      <a:pt x="6528" y="0"/>
                    </a:moveTo>
                    <a:lnTo>
                      <a:pt x="19544" y="0"/>
                    </a:lnTo>
                    <a:lnTo>
                      <a:pt x="21259" y="2196"/>
                    </a:lnTo>
                    <a:lnTo>
                      <a:pt x="17542" y="5100"/>
                    </a:lnTo>
                    <a:lnTo>
                      <a:pt x="0" y="5100"/>
                    </a:lnTo>
                    <a:lnTo>
                      <a:pt x="6528" y="0"/>
                    </a:lnTo>
                    <a:close/>
                  </a:path>
                </a:pathLst>
              </a:custGeom>
              <a:solidFill>
                <a:srgbClr val="48576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20" name="矩形 19"/>
            <p:cNvSpPr/>
            <p:nvPr/>
          </p:nvSpPr>
          <p:spPr>
            <a:xfrm>
              <a:off x="560" y="490"/>
              <a:ext cx="18080" cy="98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3" name="组合 62"/>
          <p:cNvGrpSpPr/>
          <p:nvPr/>
        </p:nvGrpSpPr>
        <p:grpSpPr>
          <a:xfrm>
            <a:off x="622935" y="882015"/>
            <a:ext cx="467360" cy="262890"/>
            <a:chOff x="981" y="929"/>
            <a:chExt cx="736" cy="414"/>
          </a:xfrm>
        </p:grpSpPr>
        <p:cxnSp>
          <p:nvCxnSpPr>
            <p:cNvPr id="46" name="直接连接符 45"/>
            <p:cNvCxnSpPr/>
            <p:nvPr/>
          </p:nvCxnSpPr>
          <p:spPr>
            <a:xfrm>
              <a:off x="981" y="1343"/>
              <a:ext cx="737" cy="0"/>
            </a:xfrm>
            <a:prstGeom prst="line">
              <a:avLst/>
            </a:prstGeom>
            <a:ln w="69850">
              <a:solidFill>
                <a:srgbClr val="485766"/>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a:off x="981" y="1145"/>
              <a:ext cx="737" cy="0"/>
            </a:xfrm>
            <a:prstGeom prst="line">
              <a:avLst/>
            </a:prstGeom>
            <a:ln w="69850">
              <a:solidFill>
                <a:srgbClr val="57A1BB"/>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a:off x="981" y="929"/>
              <a:ext cx="737" cy="0"/>
            </a:xfrm>
            <a:prstGeom prst="line">
              <a:avLst/>
            </a:prstGeom>
            <a:ln w="69850">
              <a:solidFill>
                <a:srgbClr val="E9BF62"/>
              </a:solidFill>
            </a:ln>
          </p:spPr>
          <p:style>
            <a:lnRef idx="1">
              <a:schemeClr val="accent1"/>
            </a:lnRef>
            <a:fillRef idx="0">
              <a:schemeClr val="accent1"/>
            </a:fillRef>
            <a:effectRef idx="0">
              <a:schemeClr val="accent1"/>
            </a:effectRef>
            <a:fontRef idx="minor">
              <a:schemeClr val="tx1"/>
            </a:fontRef>
          </p:style>
        </p:cxnSp>
      </p:grpSp>
      <p:sp>
        <p:nvSpPr>
          <p:cNvPr id="3" name="灯片编号占位符 2"/>
          <p:cNvSpPr>
            <a:spLocks noGrp="1"/>
          </p:cNvSpPr>
          <p:nvPr>
            <p:ph type="sldNum" sz="quarter" idx="12"/>
          </p:nvPr>
        </p:nvSpPr>
        <p:spPr/>
        <p:txBody>
          <a:bodyPr/>
          <a:lstStyle/>
          <a:p>
            <a:pPr lvl="0"/>
            <a:fld id="{9A0DB2DC-4C9A-4742-B13C-FB6460FD3503}" type="slidenum">
              <a:rPr lang="zh-CN" altLang="en-US" dirty="0"/>
            </a:fld>
            <a:endParaRPr lang="zh-CN" altLang="en-US" dirty="0">
              <a:ea typeface="宋体" panose="02010600030101010101" pitchFamily="2" charset="-122"/>
            </a:endParaRPr>
          </a:p>
        </p:txBody>
      </p:sp>
      <p:sp>
        <p:nvSpPr>
          <p:cNvPr id="4" name="文本框 3"/>
          <p:cNvSpPr txBox="1"/>
          <p:nvPr/>
        </p:nvSpPr>
        <p:spPr>
          <a:xfrm>
            <a:off x="1257935" y="727710"/>
            <a:ext cx="6096000" cy="583565"/>
          </a:xfrm>
          <a:prstGeom prst="rect">
            <a:avLst/>
          </a:prstGeom>
          <a:noFill/>
        </p:spPr>
        <p:txBody>
          <a:bodyPr wrap="square" rtlCol="0" anchor="t">
            <a:spAutoFit/>
          </a:bodyPr>
          <a:lstStyle/>
          <a:p>
            <a:r>
              <a:rPr lang="en-US" sz="3200" b="1">
                <a:sym typeface="+mn-ea"/>
              </a:rPr>
              <a:t>Dense</a:t>
            </a:r>
            <a:r>
              <a:rPr sz="3200" b="1">
                <a:sym typeface="+mn-ea"/>
              </a:rPr>
              <a:t>Net</a:t>
            </a:r>
            <a:r>
              <a:rPr lang="zh-CN" sz="3200" b="1">
                <a:sym typeface="+mn-ea"/>
              </a:rPr>
              <a:t>（</a:t>
            </a:r>
            <a:r>
              <a:rPr lang="en-US" altLang="zh-CN" sz="3200" b="1">
                <a:sym typeface="+mn-ea"/>
              </a:rPr>
              <a:t>2017)</a:t>
            </a:r>
            <a:endParaRPr lang="en-US" altLang="zh-CN" sz="3200" b="1">
              <a:sym typeface="+mn-ea"/>
            </a:endParaRPr>
          </a:p>
        </p:txBody>
      </p:sp>
      <p:sp>
        <p:nvSpPr>
          <p:cNvPr id="5" name="文本框 4"/>
          <p:cNvSpPr txBox="1"/>
          <p:nvPr/>
        </p:nvSpPr>
        <p:spPr>
          <a:xfrm>
            <a:off x="622935" y="1500505"/>
            <a:ext cx="10520680" cy="2245360"/>
          </a:xfrm>
          <a:prstGeom prst="rect">
            <a:avLst/>
          </a:prstGeom>
          <a:noFill/>
        </p:spPr>
        <p:txBody>
          <a:bodyPr wrap="square" rtlCol="0" anchor="t">
            <a:spAutoFit/>
          </a:bodyPr>
          <a:lstStyle/>
          <a:p>
            <a:pPr indent="0">
              <a:buNone/>
            </a:pPr>
            <a:r>
              <a:rPr lang="en-US" altLang="zh-CN" sz="2000" dirty="0">
                <a:latin typeface="微软雅黑" panose="020B0503020204020204" charset="-122"/>
                <a:ea typeface="微软雅黑" panose="020B0503020204020204" charset="-122"/>
                <a:cs typeface="微软雅黑" panose="020B0503020204020204" charset="-122"/>
                <a:sym typeface="+mn-ea"/>
              </a:rPr>
              <a:t>      </a:t>
            </a:r>
            <a:r>
              <a:rPr lang="zh-CN" altLang="en-US" sz="2000" b="1" dirty="0">
                <a:latin typeface="微软雅黑" panose="020B0503020204020204" charset="-122"/>
                <a:ea typeface="微软雅黑" panose="020B0503020204020204" charset="-122"/>
                <a:cs typeface="微软雅黑" panose="020B0503020204020204" charset="-122"/>
                <a:sym typeface="+mn-ea"/>
              </a:rPr>
              <a:t>论文：</a:t>
            </a:r>
            <a:r>
              <a:rPr lang="en-US" altLang="zh-CN" sz="2000" dirty="0">
                <a:latin typeface="微软雅黑" panose="020B0503020204020204" charset="-122"/>
                <a:ea typeface="微软雅黑" panose="020B0503020204020204" charset="-122"/>
                <a:cs typeface="微软雅黑" panose="020B0503020204020204" charset="-122"/>
                <a:sym typeface="+mn-ea"/>
              </a:rPr>
              <a:t>Densely Connected Convolutional Networks</a:t>
            </a:r>
            <a:endParaRPr sz="2000" dirty="0">
              <a:latin typeface="微软雅黑" panose="020B0503020204020204" charset="-122"/>
              <a:ea typeface="微软雅黑" panose="020B0503020204020204" charset="-122"/>
              <a:cs typeface="微软雅黑" panose="020B0503020204020204" charset="-122"/>
              <a:sym typeface="+mn-ea"/>
            </a:endParaRPr>
          </a:p>
          <a:p>
            <a:pPr indent="0">
              <a:buNone/>
            </a:pPr>
            <a:r>
              <a:rPr lang="en-US" sz="2000" dirty="0" err="1">
                <a:latin typeface="微软雅黑" panose="020B0503020204020204" charset="-122"/>
                <a:ea typeface="微软雅黑" panose="020B0503020204020204" charset="-122"/>
                <a:cs typeface="微软雅黑" panose="020B0503020204020204" charset="-122"/>
                <a:sym typeface="+mn-ea"/>
              </a:rPr>
              <a:t>      </a:t>
            </a:r>
            <a:r>
              <a:rPr sz="2000" dirty="0" err="1">
                <a:latin typeface="微软雅黑" panose="020B0503020204020204" charset="-122"/>
                <a:ea typeface="微软雅黑" panose="020B0503020204020204" charset="-122"/>
                <a:cs typeface="微软雅黑" panose="020B0503020204020204" charset="-122"/>
                <a:sym typeface="+mn-ea"/>
              </a:rPr>
              <a:t>DenseNet虽然没有参加ILSVRC竞赛，但它获得了计算机视觉顶级会议CVPR</a:t>
            </a:r>
            <a:r>
              <a:rPr sz="2000" dirty="0">
                <a:latin typeface="微软雅黑" panose="020B0503020204020204" charset="-122"/>
                <a:ea typeface="微软雅黑" panose="020B0503020204020204" charset="-122"/>
                <a:cs typeface="微软雅黑" panose="020B0503020204020204" charset="-122"/>
                <a:sym typeface="+mn-ea"/>
              </a:rPr>
              <a:t> 2017最佳论文。</a:t>
            </a:r>
            <a:r>
              <a:rPr sz="2000" b="1" dirty="0">
                <a:solidFill>
                  <a:srgbClr val="FF0000"/>
                </a:solidFill>
                <a:latin typeface="微软雅黑" panose="020B0503020204020204" charset="-122"/>
                <a:ea typeface="微软雅黑" panose="020B0503020204020204" charset="-122"/>
                <a:cs typeface="微软雅黑" panose="020B0503020204020204" charset="-122"/>
                <a:sym typeface="+mn-ea"/>
              </a:rPr>
              <a:t>DenseNet吸收了ResNet最精华的部分，并在此上做了更加创新的工作，使得网络性能进一步提升</a:t>
            </a:r>
            <a:r>
              <a:rPr sz="2000" dirty="0">
                <a:latin typeface="微软雅黑" panose="020B0503020204020204" charset="-122"/>
                <a:ea typeface="微软雅黑" panose="020B0503020204020204" charset="-122"/>
                <a:cs typeface="微软雅黑" panose="020B0503020204020204" charset="-122"/>
                <a:sym typeface="+mn-ea"/>
              </a:rPr>
              <a:t>。</a:t>
            </a:r>
            <a:endParaRPr lang="en-US" sz="2000" dirty="0">
              <a:latin typeface="微软雅黑" panose="020B0503020204020204" charset="-122"/>
              <a:ea typeface="微软雅黑" panose="020B0503020204020204" charset="-122"/>
              <a:cs typeface="微软雅黑" panose="020B0503020204020204" charset="-122"/>
              <a:sym typeface="+mn-ea"/>
            </a:endParaRPr>
          </a:p>
          <a:p>
            <a:pPr indent="0">
              <a:buNone/>
            </a:pPr>
            <a:r>
              <a:rPr lang="en-US" sz="2000" dirty="0">
                <a:latin typeface="微软雅黑" panose="020B0503020204020204" charset="-122"/>
                <a:ea typeface="微软雅黑" panose="020B0503020204020204" charset="-122"/>
                <a:cs typeface="微软雅黑" panose="020B0503020204020204" charset="-122"/>
                <a:sym typeface="+mn-ea"/>
              </a:rPr>
              <a:t>       </a:t>
            </a:r>
            <a:r>
              <a:rPr sz="2000" b="1" dirty="0" err="1">
                <a:latin typeface="微软雅黑" panose="020B0503020204020204" charset="-122"/>
                <a:ea typeface="微软雅黑" panose="020B0503020204020204" charset="-122"/>
                <a:cs typeface="微软雅黑" panose="020B0503020204020204" charset="-122"/>
                <a:sym typeface="+mn-ea"/>
              </a:rPr>
              <a:t>特点：</a:t>
            </a:r>
            <a:r>
              <a:rPr sz="2000" b="1" dirty="0" err="1">
                <a:solidFill>
                  <a:srgbClr val="FF0000"/>
                </a:solidFill>
                <a:latin typeface="微软雅黑" panose="020B0503020204020204" charset="-122"/>
                <a:ea typeface="微软雅黑" panose="020B0503020204020204" charset="-122"/>
                <a:cs typeface="微软雅黑" panose="020B0503020204020204" charset="-122"/>
                <a:sym typeface="+mn-ea"/>
              </a:rPr>
              <a:t>密集连接，来缓解梯度消失问题，加强特征传播，鼓励特征复用，极大的减少了参数量。</a:t>
            </a:r>
            <a:endParaRPr sz="2000" dirty="0">
              <a:latin typeface="微软雅黑" panose="020B0503020204020204" charset="-122"/>
              <a:ea typeface="微软雅黑" panose="020B0503020204020204" charset="-122"/>
              <a:cs typeface="微软雅黑" panose="020B0503020204020204" charset="-122"/>
              <a:sym typeface="+mn-ea"/>
            </a:endParaRPr>
          </a:p>
          <a:p>
            <a:pPr indent="0">
              <a:buNone/>
            </a:pPr>
            <a:r>
              <a:rPr lang="en-US" sz="2000" dirty="0" err="1">
                <a:latin typeface="微软雅黑" panose="020B0503020204020204" charset="-122"/>
                <a:ea typeface="微软雅黑" panose="020B0503020204020204" charset="-122"/>
                <a:cs typeface="微软雅黑" panose="020B0503020204020204" charset="-122"/>
                <a:sym typeface="+mn-ea"/>
              </a:rPr>
              <a:t>       </a:t>
            </a:r>
            <a:r>
              <a:rPr sz="2000" dirty="0" err="1">
                <a:latin typeface="微软雅黑" panose="020B0503020204020204" charset="-122"/>
                <a:ea typeface="微软雅黑" panose="020B0503020204020204" charset="-122"/>
                <a:cs typeface="微软雅黑" panose="020B0503020204020204" charset="-122"/>
                <a:sym typeface="+mn-ea"/>
              </a:rPr>
              <a:t>下图是</a:t>
            </a:r>
            <a:r>
              <a:rPr sz="2000" dirty="0">
                <a:latin typeface="微软雅黑" panose="020B0503020204020204" charset="-122"/>
                <a:ea typeface="微软雅黑" panose="020B0503020204020204" charset="-122"/>
                <a:cs typeface="微软雅黑" panose="020B0503020204020204" charset="-122"/>
                <a:sym typeface="+mn-ea"/>
              </a:rPr>
              <a:t> </a:t>
            </a:r>
            <a:r>
              <a:rPr sz="2000" dirty="0" err="1">
                <a:latin typeface="微软雅黑" panose="020B0503020204020204" charset="-122"/>
                <a:ea typeface="微软雅黑" panose="020B0503020204020204" charset="-122"/>
                <a:cs typeface="微软雅黑" panose="020B0503020204020204" charset="-122"/>
                <a:sym typeface="+mn-ea"/>
              </a:rPr>
              <a:t>DenseNet</a:t>
            </a:r>
            <a:r>
              <a:rPr sz="2000" dirty="0">
                <a:latin typeface="微软雅黑" panose="020B0503020204020204" charset="-122"/>
                <a:ea typeface="微软雅黑" panose="020B0503020204020204" charset="-122"/>
                <a:cs typeface="微软雅黑" panose="020B0503020204020204" charset="-122"/>
                <a:sym typeface="+mn-ea"/>
              </a:rPr>
              <a:t> </a:t>
            </a:r>
            <a:r>
              <a:rPr sz="2000" dirty="0" err="1">
                <a:latin typeface="微软雅黑" panose="020B0503020204020204" charset="-122"/>
                <a:ea typeface="微软雅黑" panose="020B0503020204020204" charset="-122"/>
                <a:cs typeface="微软雅黑" panose="020B0503020204020204" charset="-122"/>
                <a:sym typeface="+mn-ea"/>
              </a:rPr>
              <a:t>的一个dense</a:t>
            </a:r>
            <a:r>
              <a:rPr sz="2000" dirty="0">
                <a:latin typeface="微软雅黑" panose="020B0503020204020204" charset="-122"/>
                <a:ea typeface="微软雅黑" panose="020B0503020204020204" charset="-122"/>
                <a:cs typeface="微软雅黑" panose="020B0503020204020204" charset="-122"/>
                <a:sym typeface="+mn-ea"/>
              </a:rPr>
              <a:t> </a:t>
            </a:r>
            <a:r>
              <a:rPr sz="2000" dirty="0" err="1">
                <a:latin typeface="微软雅黑" panose="020B0503020204020204" charset="-122"/>
                <a:ea typeface="微软雅黑" panose="020B0503020204020204" charset="-122"/>
                <a:cs typeface="微软雅黑" panose="020B0503020204020204" charset="-122"/>
                <a:sym typeface="+mn-ea"/>
              </a:rPr>
              <a:t>block示意图</a:t>
            </a:r>
            <a:r>
              <a:rPr sz="2000" dirty="0">
                <a:latin typeface="微软雅黑" panose="020B0503020204020204" charset="-122"/>
                <a:ea typeface="微软雅黑" panose="020B0503020204020204" charset="-122"/>
                <a:cs typeface="微软雅黑" panose="020B0503020204020204" charset="-122"/>
                <a:sym typeface="+mn-ea"/>
              </a:rPr>
              <a:t>：</a:t>
            </a:r>
            <a:endParaRPr sz="2000" dirty="0">
              <a:latin typeface="微软雅黑" panose="020B0503020204020204" charset="-122"/>
              <a:ea typeface="微软雅黑" panose="020B0503020204020204" charset="-122"/>
              <a:cs typeface="微软雅黑" panose="020B0503020204020204" charset="-122"/>
              <a:sym typeface="+mn-ea"/>
            </a:endParaRPr>
          </a:p>
        </p:txBody>
      </p:sp>
      <p:pic>
        <p:nvPicPr>
          <p:cNvPr id="107" name="图片 106"/>
          <p:cNvPicPr/>
          <p:nvPr/>
        </p:nvPicPr>
        <p:blipFill>
          <a:blip r:embed="rId1"/>
          <a:stretch>
            <a:fillRect/>
          </a:stretch>
        </p:blipFill>
        <p:spPr>
          <a:xfrm>
            <a:off x="2931160" y="3745865"/>
            <a:ext cx="4944110" cy="2647315"/>
          </a:xfrm>
          <a:prstGeom prst="rect">
            <a:avLst/>
          </a:prstGeom>
          <a:noFill/>
          <a:ln w="9525">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054225" y="0"/>
            <a:ext cx="15537180" cy="6858000"/>
            <a:chOff x="-3235" y="0"/>
            <a:chExt cx="24468" cy="10800"/>
          </a:xfrm>
        </p:grpSpPr>
        <p:grpSp>
          <p:nvGrpSpPr>
            <p:cNvPr id="16" name="组合 15"/>
            <p:cNvGrpSpPr/>
            <p:nvPr/>
          </p:nvGrpSpPr>
          <p:grpSpPr>
            <a:xfrm>
              <a:off x="-3235" y="0"/>
              <a:ext cx="24469" cy="10800"/>
              <a:chOff x="-3235" y="0"/>
              <a:chExt cx="24469" cy="10800"/>
            </a:xfrm>
          </p:grpSpPr>
          <p:sp>
            <p:nvSpPr>
              <p:cNvPr id="15" name="矩形 14"/>
              <p:cNvSpPr/>
              <p:nvPr/>
            </p:nvSpPr>
            <p:spPr>
              <a:xfrm>
                <a:off x="0" y="0"/>
                <a:ext cx="19200" cy="10800"/>
              </a:xfrm>
              <a:prstGeom prst="rect">
                <a:avLst/>
              </a:prstGeom>
              <a:solidFill>
                <a:srgbClr val="E9E1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等腰三角形 16"/>
              <p:cNvSpPr/>
              <p:nvPr/>
            </p:nvSpPr>
            <p:spPr>
              <a:xfrm rot="16200000">
                <a:off x="12473" y="1272"/>
                <a:ext cx="7999" cy="5454"/>
              </a:xfrm>
              <a:prstGeom prst="triangle">
                <a:avLst>
                  <a:gd name="adj" fmla="val 52262"/>
                </a:avLst>
              </a:prstGeom>
              <a:solidFill>
                <a:srgbClr val="E9BF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任意多边形 17"/>
              <p:cNvSpPr/>
              <p:nvPr/>
            </p:nvSpPr>
            <p:spPr>
              <a:xfrm rot="2280000">
                <a:off x="-3235" y="4699"/>
                <a:ext cx="18062" cy="5102"/>
              </a:xfrm>
              <a:custGeom>
                <a:avLst/>
                <a:gdLst/>
                <a:ahLst/>
                <a:cxnLst>
                  <a:cxn ang="3">
                    <a:pos x="hc" y="t"/>
                  </a:cxn>
                  <a:cxn ang="cd2">
                    <a:pos x="l" y="vc"/>
                  </a:cxn>
                  <a:cxn ang="cd4">
                    <a:pos x="hc" y="b"/>
                  </a:cxn>
                  <a:cxn ang="0">
                    <a:pos x="r" y="vc"/>
                  </a:cxn>
                </a:cxnLst>
                <a:rect l="l" t="t" r="r" b="b"/>
                <a:pathLst>
                  <a:path w="18062" h="5102">
                    <a:moveTo>
                      <a:pt x="520" y="0"/>
                    </a:moveTo>
                    <a:lnTo>
                      <a:pt x="18062" y="0"/>
                    </a:lnTo>
                    <a:lnTo>
                      <a:pt x="11531" y="5102"/>
                    </a:lnTo>
                    <a:lnTo>
                      <a:pt x="3669" y="5102"/>
                    </a:lnTo>
                    <a:lnTo>
                      <a:pt x="0" y="406"/>
                    </a:lnTo>
                    <a:lnTo>
                      <a:pt x="520" y="0"/>
                    </a:lnTo>
                    <a:close/>
                  </a:path>
                </a:pathLst>
              </a:custGeom>
              <a:solidFill>
                <a:srgbClr val="57A1B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9" name="任意多边形 18"/>
              <p:cNvSpPr/>
              <p:nvPr/>
            </p:nvSpPr>
            <p:spPr>
              <a:xfrm rot="2280000">
                <a:off x="-24" y="1985"/>
                <a:ext cx="21259" cy="5100"/>
              </a:xfrm>
              <a:custGeom>
                <a:avLst/>
                <a:gdLst/>
                <a:ahLst/>
                <a:cxnLst>
                  <a:cxn ang="3">
                    <a:pos x="hc" y="t"/>
                  </a:cxn>
                  <a:cxn ang="cd2">
                    <a:pos x="l" y="vc"/>
                  </a:cxn>
                  <a:cxn ang="cd4">
                    <a:pos x="hc" y="b"/>
                  </a:cxn>
                  <a:cxn ang="0">
                    <a:pos x="r" y="vc"/>
                  </a:cxn>
                </a:cxnLst>
                <a:rect l="l" t="t" r="r" b="b"/>
                <a:pathLst>
                  <a:path w="21259" h="5100">
                    <a:moveTo>
                      <a:pt x="6528" y="0"/>
                    </a:moveTo>
                    <a:lnTo>
                      <a:pt x="19544" y="0"/>
                    </a:lnTo>
                    <a:lnTo>
                      <a:pt x="21259" y="2196"/>
                    </a:lnTo>
                    <a:lnTo>
                      <a:pt x="17542" y="5100"/>
                    </a:lnTo>
                    <a:lnTo>
                      <a:pt x="0" y="5100"/>
                    </a:lnTo>
                    <a:lnTo>
                      <a:pt x="6528" y="0"/>
                    </a:lnTo>
                    <a:close/>
                  </a:path>
                </a:pathLst>
              </a:custGeom>
              <a:solidFill>
                <a:srgbClr val="48576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20" name="矩形 19"/>
            <p:cNvSpPr/>
            <p:nvPr/>
          </p:nvSpPr>
          <p:spPr>
            <a:xfrm>
              <a:off x="560" y="490"/>
              <a:ext cx="18080" cy="98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3" name="组合 62"/>
          <p:cNvGrpSpPr/>
          <p:nvPr/>
        </p:nvGrpSpPr>
        <p:grpSpPr>
          <a:xfrm>
            <a:off x="622935" y="882015"/>
            <a:ext cx="467360" cy="262890"/>
            <a:chOff x="981" y="929"/>
            <a:chExt cx="736" cy="414"/>
          </a:xfrm>
        </p:grpSpPr>
        <p:cxnSp>
          <p:nvCxnSpPr>
            <p:cNvPr id="46" name="直接连接符 45"/>
            <p:cNvCxnSpPr/>
            <p:nvPr/>
          </p:nvCxnSpPr>
          <p:spPr>
            <a:xfrm>
              <a:off x="981" y="1343"/>
              <a:ext cx="737" cy="0"/>
            </a:xfrm>
            <a:prstGeom prst="line">
              <a:avLst/>
            </a:prstGeom>
            <a:ln w="69850">
              <a:solidFill>
                <a:srgbClr val="485766"/>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a:off x="981" y="1145"/>
              <a:ext cx="737" cy="0"/>
            </a:xfrm>
            <a:prstGeom prst="line">
              <a:avLst/>
            </a:prstGeom>
            <a:ln w="69850">
              <a:solidFill>
                <a:srgbClr val="57A1BB"/>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a:off x="981" y="929"/>
              <a:ext cx="737" cy="0"/>
            </a:xfrm>
            <a:prstGeom prst="line">
              <a:avLst/>
            </a:prstGeom>
            <a:ln w="69850">
              <a:solidFill>
                <a:srgbClr val="E9BF62"/>
              </a:solidFill>
            </a:ln>
          </p:spPr>
          <p:style>
            <a:lnRef idx="1">
              <a:schemeClr val="accent1"/>
            </a:lnRef>
            <a:fillRef idx="0">
              <a:schemeClr val="accent1"/>
            </a:fillRef>
            <a:effectRef idx="0">
              <a:schemeClr val="accent1"/>
            </a:effectRef>
            <a:fontRef idx="minor">
              <a:schemeClr val="tx1"/>
            </a:fontRef>
          </p:style>
        </p:cxnSp>
      </p:grpSp>
      <p:sp>
        <p:nvSpPr>
          <p:cNvPr id="3" name="灯片编号占位符 2"/>
          <p:cNvSpPr>
            <a:spLocks noGrp="1"/>
          </p:cNvSpPr>
          <p:nvPr>
            <p:ph type="sldNum" sz="quarter" idx="12"/>
          </p:nvPr>
        </p:nvSpPr>
        <p:spPr/>
        <p:txBody>
          <a:bodyPr/>
          <a:lstStyle/>
          <a:p>
            <a:pPr lvl="0"/>
            <a:fld id="{9A0DB2DC-4C9A-4742-B13C-FB6460FD3503}" type="slidenum">
              <a:rPr lang="zh-CN" altLang="en-US" dirty="0"/>
            </a:fld>
            <a:endParaRPr lang="zh-CN" altLang="en-US" dirty="0">
              <a:ea typeface="宋体" panose="02010600030101010101" pitchFamily="2" charset="-122"/>
            </a:endParaRPr>
          </a:p>
        </p:txBody>
      </p:sp>
      <p:sp>
        <p:nvSpPr>
          <p:cNvPr id="4" name="文本框 3"/>
          <p:cNvSpPr txBox="1"/>
          <p:nvPr/>
        </p:nvSpPr>
        <p:spPr>
          <a:xfrm>
            <a:off x="1257935" y="727710"/>
            <a:ext cx="6096000" cy="583565"/>
          </a:xfrm>
          <a:prstGeom prst="rect">
            <a:avLst/>
          </a:prstGeom>
          <a:noFill/>
        </p:spPr>
        <p:txBody>
          <a:bodyPr wrap="square" rtlCol="0" anchor="t">
            <a:spAutoFit/>
          </a:bodyPr>
          <a:lstStyle/>
          <a:p>
            <a:r>
              <a:rPr lang="en-US" altLang="zh-CN" sz="3200" b="1">
                <a:sym typeface="+mn-ea"/>
              </a:rPr>
              <a:t>ResNeXt</a:t>
            </a:r>
            <a:r>
              <a:rPr lang="zh-CN" sz="3200" b="1">
                <a:sym typeface="+mn-ea"/>
              </a:rPr>
              <a:t>（</a:t>
            </a:r>
            <a:r>
              <a:rPr lang="en-US" altLang="zh-CN" sz="3200" b="1">
                <a:sym typeface="+mn-ea"/>
              </a:rPr>
              <a:t>2017)</a:t>
            </a:r>
            <a:endParaRPr lang="en-US" altLang="zh-CN" sz="3200" b="1">
              <a:sym typeface="+mn-ea"/>
            </a:endParaRPr>
          </a:p>
        </p:txBody>
      </p:sp>
      <p:sp>
        <p:nvSpPr>
          <p:cNvPr id="5" name="文本框 4"/>
          <p:cNvSpPr txBox="1"/>
          <p:nvPr/>
        </p:nvSpPr>
        <p:spPr>
          <a:xfrm>
            <a:off x="791845" y="1500505"/>
            <a:ext cx="10786110" cy="2245360"/>
          </a:xfrm>
          <a:prstGeom prst="rect">
            <a:avLst/>
          </a:prstGeom>
          <a:noFill/>
        </p:spPr>
        <p:txBody>
          <a:bodyPr wrap="square" rtlCol="0" anchor="t">
            <a:spAutoFit/>
          </a:bodyPr>
          <a:lstStyle/>
          <a:p>
            <a:pPr indent="0">
              <a:buNone/>
            </a:pPr>
            <a:r>
              <a:rPr lang="en-US" altLang="zh-CN" sz="2000" b="1" dirty="0">
                <a:latin typeface="微软雅黑" panose="020B0503020204020204" charset="-122"/>
                <a:ea typeface="微软雅黑" panose="020B0503020204020204" charset="-122"/>
                <a:cs typeface="微软雅黑" panose="020B0503020204020204" charset="-122"/>
                <a:sym typeface="+mn-ea"/>
              </a:rPr>
              <a:t>     </a:t>
            </a:r>
            <a:r>
              <a:rPr lang="zh-CN" altLang="en-US" sz="2000" b="1" dirty="0">
                <a:latin typeface="微软雅黑" panose="020B0503020204020204" charset="-122"/>
                <a:ea typeface="微软雅黑" panose="020B0503020204020204" charset="-122"/>
                <a:cs typeface="微软雅黑" panose="020B0503020204020204" charset="-122"/>
                <a:sym typeface="+mn-ea"/>
              </a:rPr>
              <a:t>论文：</a:t>
            </a:r>
            <a:r>
              <a:rPr lang="en-US" altLang="zh-CN" sz="2000" dirty="0">
                <a:latin typeface="微软雅黑" panose="020B0503020204020204" charset="-122"/>
                <a:ea typeface="微软雅黑" panose="020B0503020204020204" charset="-122"/>
                <a:cs typeface="微软雅黑" panose="020B0503020204020204" charset="-122"/>
                <a:sym typeface="+mn-ea"/>
              </a:rPr>
              <a:t>Aggregated Residual Transformations for Deep Neural Networks</a:t>
            </a:r>
            <a:endParaRPr sz="2000" dirty="0">
              <a:latin typeface="微软雅黑" panose="020B0503020204020204" charset="-122"/>
              <a:ea typeface="微软雅黑" panose="020B0503020204020204" charset="-122"/>
              <a:cs typeface="微软雅黑" panose="020B0503020204020204" charset="-122"/>
              <a:sym typeface="+mn-ea"/>
            </a:endParaRPr>
          </a:p>
          <a:p>
            <a:pPr indent="0">
              <a:buNone/>
            </a:pPr>
            <a:r>
              <a:rPr lang="en-US" altLang="zh-CN" sz="2000" dirty="0">
                <a:latin typeface="微软雅黑" panose="020B0503020204020204" charset="-122"/>
                <a:ea typeface="微软雅黑" panose="020B0503020204020204" charset="-122"/>
                <a:cs typeface="微软雅黑" panose="020B0503020204020204" charset="-122"/>
                <a:sym typeface="+mn-ea"/>
              </a:rPr>
              <a:t>     </a:t>
            </a:r>
            <a:r>
              <a:rPr lang="zh-CN" altLang="en-US" sz="2000" b="1" dirty="0">
                <a:latin typeface="微软雅黑" panose="020B0503020204020204" charset="-122"/>
                <a:ea typeface="微软雅黑" panose="020B0503020204020204" charset="-122"/>
                <a:cs typeface="微软雅黑" panose="020B0503020204020204" charset="-122"/>
                <a:sym typeface="+mn-ea"/>
              </a:rPr>
              <a:t>特点：</a:t>
            </a:r>
            <a:endParaRPr lang="zh-CN" altLang="en-US" sz="2000" b="1" dirty="0">
              <a:latin typeface="微软雅黑" panose="020B0503020204020204" charset="-122"/>
              <a:ea typeface="微软雅黑" panose="020B0503020204020204" charset="-122"/>
              <a:cs typeface="微软雅黑" panose="020B0503020204020204" charset="-122"/>
              <a:sym typeface="+mn-ea"/>
            </a:endParaRPr>
          </a:p>
          <a:p>
            <a:pPr marL="342900" indent="-342900">
              <a:buFont typeface="Arial" panose="020B0604020202020204" pitchFamily="34" charset="0"/>
              <a:buChar char="•"/>
            </a:pPr>
            <a:r>
              <a:rPr sz="2000" dirty="0" err="1">
                <a:solidFill>
                  <a:schemeClr val="tx1"/>
                </a:solidFill>
                <a:latin typeface="微软雅黑" panose="020B0503020204020204" charset="-122"/>
                <a:ea typeface="微软雅黑" panose="020B0503020204020204" charset="-122"/>
                <a:cs typeface="微软雅黑" panose="020B0503020204020204" charset="-122"/>
                <a:sym typeface="+mn-ea"/>
              </a:rPr>
              <a:t>在ResNet的基础上，借鉴GoogLeNet的思想，</a:t>
            </a:r>
            <a:r>
              <a:rPr sz="2000" b="1" dirty="0" err="1">
                <a:solidFill>
                  <a:srgbClr val="FF0000"/>
                </a:solidFill>
                <a:latin typeface="微软雅黑" panose="020B0503020204020204" charset="-122"/>
                <a:ea typeface="微软雅黑" panose="020B0503020204020204" charset="-122"/>
                <a:cs typeface="微软雅黑" panose="020B0503020204020204" charset="-122"/>
                <a:sym typeface="+mn-ea"/>
              </a:rPr>
              <a:t>增加了网络的宽度</a:t>
            </a:r>
            <a:r>
              <a:rPr sz="2000" dirty="0" err="1">
                <a:solidFill>
                  <a:schemeClr val="tx1"/>
                </a:solidFill>
                <a:latin typeface="微软雅黑" panose="020B0503020204020204" charset="-122"/>
                <a:ea typeface="微软雅黑" panose="020B0503020204020204" charset="-122"/>
                <a:cs typeface="微软雅黑" panose="020B0503020204020204" charset="-122"/>
                <a:sym typeface="+mn-ea"/>
              </a:rPr>
              <a:t>，</a:t>
            </a:r>
            <a:endParaRPr sz="2000" dirty="0" err="1">
              <a:solidFill>
                <a:schemeClr val="tx1"/>
              </a:solidFill>
              <a:latin typeface="微软雅黑" panose="020B0503020204020204" charset="-122"/>
              <a:ea typeface="微软雅黑" panose="020B0503020204020204" charset="-122"/>
              <a:cs typeface="微软雅黑" panose="020B0503020204020204" charset="-122"/>
              <a:sym typeface="+mn-ea"/>
            </a:endParaRPr>
          </a:p>
          <a:p>
            <a:pPr marL="342900" indent="-342900">
              <a:buFont typeface="Arial" panose="020B0604020202020204" pitchFamily="34" charset="0"/>
              <a:buChar char="•"/>
            </a:pPr>
            <a:r>
              <a:rPr sz="2000" dirty="0" err="1">
                <a:solidFill>
                  <a:schemeClr val="tx1"/>
                </a:solidFill>
                <a:latin typeface="微软雅黑" panose="020B0503020204020204" charset="-122"/>
                <a:ea typeface="微软雅黑" panose="020B0503020204020204" charset="-122"/>
                <a:cs typeface="微软雅黑" panose="020B0503020204020204" charset="-122"/>
                <a:sym typeface="+mn-ea"/>
              </a:rPr>
              <a:t>为了简化设计的复杂度，</a:t>
            </a:r>
            <a:r>
              <a:rPr sz="2000" dirty="0">
                <a:latin typeface="微软雅黑" panose="020B0503020204020204" charset="-122"/>
                <a:ea typeface="微软雅黑" panose="020B0503020204020204" charset="-122"/>
                <a:cs typeface="微软雅黑" panose="020B0503020204020204" charset="-122"/>
                <a:sym typeface="+mn-ea"/>
              </a:rPr>
              <a:t>ResNext不需要人工设计复杂的Inception结构细节，而是</a:t>
            </a:r>
            <a:r>
              <a:rPr sz="2000" b="1" dirty="0">
                <a:solidFill>
                  <a:srgbClr val="FF0000"/>
                </a:solidFill>
                <a:latin typeface="微软雅黑" panose="020B0503020204020204" charset="-122"/>
                <a:ea typeface="微软雅黑" panose="020B0503020204020204" charset="-122"/>
                <a:cs typeface="微软雅黑" panose="020B0503020204020204" charset="-122"/>
                <a:sym typeface="+mn-ea"/>
              </a:rPr>
              <a:t>每一个分支都采用相同的拓扑结构</a:t>
            </a:r>
            <a:r>
              <a:rPr sz="2000" dirty="0">
                <a:latin typeface="微软雅黑" panose="020B0503020204020204" charset="-122"/>
                <a:ea typeface="微软雅黑" panose="020B0503020204020204" charset="-122"/>
                <a:cs typeface="微软雅黑" panose="020B0503020204020204" charset="-122"/>
                <a:sym typeface="+mn-ea"/>
              </a:rPr>
              <a:t>。</a:t>
            </a:r>
            <a:endParaRPr sz="2000" dirty="0">
              <a:latin typeface="微软雅黑" panose="020B0503020204020204" charset="-122"/>
              <a:ea typeface="微软雅黑" panose="020B0503020204020204" charset="-122"/>
              <a:cs typeface="微软雅黑" panose="020B0503020204020204" charset="-122"/>
              <a:sym typeface="+mn-ea"/>
            </a:endParaRPr>
          </a:p>
          <a:p>
            <a:pPr marL="342900" indent="-342900">
              <a:buFont typeface="Arial" panose="020B0604020202020204" pitchFamily="34" charset="0"/>
              <a:buChar char="•"/>
            </a:pPr>
            <a:r>
              <a:rPr sz="2000" dirty="0">
                <a:solidFill>
                  <a:schemeClr val="tx1"/>
                </a:solidFill>
                <a:latin typeface="微软雅黑" panose="020B0503020204020204" charset="-122"/>
                <a:ea typeface="微软雅黑" panose="020B0503020204020204" charset="-122"/>
                <a:cs typeface="微软雅黑" panose="020B0503020204020204" charset="-122"/>
                <a:sym typeface="+mn-ea"/>
              </a:rPr>
              <a:t>本质是</a:t>
            </a:r>
            <a:r>
              <a:rPr sz="2000" b="1" dirty="0">
                <a:solidFill>
                  <a:srgbClr val="FF0000"/>
                </a:solidFill>
                <a:latin typeface="微软雅黑" panose="020B0503020204020204" charset="-122"/>
                <a:ea typeface="微软雅黑" panose="020B0503020204020204" charset="-122"/>
                <a:cs typeface="微软雅黑" panose="020B0503020204020204" charset="-122"/>
                <a:sym typeface="+mn-ea"/>
              </a:rPr>
              <a:t>分组卷积</a:t>
            </a:r>
            <a:r>
              <a:rPr sz="2000" dirty="0">
                <a:solidFill>
                  <a:schemeClr val="tx1"/>
                </a:solidFill>
                <a:latin typeface="微软雅黑" panose="020B0503020204020204" charset="-122"/>
                <a:ea typeface="微软雅黑" panose="020B0503020204020204" charset="-122"/>
                <a:cs typeface="微软雅黑" panose="020B0503020204020204" charset="-122"/>
                <a:sym typeface="+mn-ea"/>
              </a:rPr>
              <a:t>，</a:t>
            </a:r>
            <a:r>
              <a:rPr sz="2000" dirty="0" err="1">
                <a:solidFill>
                  <a:schemeClr val="tx1"/>
                </a:solidFill>
                <a:latin typeface="微软雅黑" panose="020B0503020204020204" charset="-122"/>
                <a:ea typeface="微软雅黑" panose="020B0503020204020204" charset="-122"/>
                <a:cs typeface="微软雅黑" panose="020B0503020204020204" charset="-122"/>
                <a:sym typeface="+mn-ea"/>
              </a:rPr>
              <a:t>通过变量基数来控制组的数量，基数对于结果的影响比宽度和深度更重要</a:t>
            </a:r>
            <a:r>
              <a:rPr sz="2000" dirty="0">
                <a:solidFill>
                  <a:schemeClr val="tx1"/>
                </a:solidFill>
                <a:latin typeface="微软雅黑" panose="020B0503020204020204" charset="-122"/>
                <a:ea typeface="微软雅黑" panose="020B0503020204020204" charset="-122"/>
                <a:cs typeface="微软雅黑" panose="020B0503020204020204" charset="-122"/>
                <a:sym typeface="+mn-ea"/>
              </a:rPr>
              <a:t>。</a:t>
            </a:r>
            <a:endParaRPr lang="en-US" sz="2000" b="1" dirty="0">
              <a:solidFill>
                <a:srgbClr val="FF0000"/>
              </a:solidFill>
              <a:latin typeface="微软雅黑" panose="020B0503020204020204" charset="-122"/>
              <a:ea typeface="微软雅黑" panose="020B0503020204020204" charset="-122"/>
              <a:cs typeface="微软雅黑" panose="020B0503020204020204" charset="-122"/>
              <a:sym typeface="+mn-ea"/>
            </a:endParaRPr>
          </a:p>
          <a:p>
            <a:pPr indent="0">
              <a:buNone/>
            </a:pPr>
            <a:r>
              <a:rPr lang="en-US" sz="2000" dirty="0">
                <a:latin typeface="微软雅黑" panose="020B0503020204020204" charset="-122"/>
                <a:ea typeface="微软雅黑" panose="020B0503020204020204" charset="-122"/>
                <a:cs typeface="微软雅黑" panose="020B0503020204020204" charset="-122"/>
                <a:sym typeface="+mn-ea"/>
              </a:rPr>
              <a:t>       </a:t>
            </a:r>
            <a:r>
              <a:rPr sz="2000" dirty="0" err="1">
                <a:latin typeface="微软雅黑" panose="020B0503020204020204" charset="-122"/>
                <a:ea typeface="微软雅黑" panose="020B0503020204020204" charset="-122"/>
                <a:cs typeface="微软雅黑" panose="020B0503020204020204" charset="-122"/>
                <a:sym typeface="+mn-ea"/>
              </a:rPr>
              <a:t>如下图，左边是ResNet的基本结构，右边是ResNeXt的基本结构</a:t>
            </a:r>
            <a:r>
              <a:rPr sz="2000" dirty="0">
                <a:latin typeface="微软雅黑" panose="020B0503020204020204" charset="-122"/>
                <a:ea typeface="微软雅黑" panose="020B0503020204020204" charset="-122"/>
                <a:cs typeface="微软雅黑" panose="020B0503020204020204" charset="-122"/>
                <a:sym typeface="+mn-ea"/>
              </a:rPr>
              <a:t>：</a:t>
            </a:r>
            <a:endParaRPr sz="2000" dirty="0">
              <a:latin typeface="微软雅黑" panose="020B0503020204020204" charset="-122"/>
              <a:ea typeface="微软雅黑" panose="020B0503020204020204" charset="-122"/>
              <a:cs typeface="微软雅黑" panose="020B0503020204020204" charset="-122"/>
              <a:sym typeface="+mn-ea"/>
            </a:endParaRPr>
          </a:p>
        </p:txBody>
      </p:sp>
      <p:pic>
        <p:nvPicPr>
          <p:cNvPr id="110" name="图片 109"/>
          <p:cNvPicPr/>
          <p:nvPr/>
        </p:nvPicPr>
        <p:blipFill>
          <a:blip r:embed="rId1"/>
          <a:srcRect t="7378" b="8531"/>
          <a:stretch>
            <a:fillRect/>
          </a:stretch>
        </p:blipFill>
        <p:spPr>
          <a:xfrm>
            <a:off x="2485390" y="3771265"/>
            <a:ext cx="6559550" cy="2656205"/>
          </a:xfrm>
          <a:prstGeom prst="rect">
            <a:avLst/>
          </a:prstGeom>
          <a:noFill/>
          <a:ln w="9525">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054225" y="0"/>
            <a:ext cx="15537180" cy="6858000"/>
            <a:chOff x="-3235" y="0"/>
            <a:chExt cx="24468" cy="10800"/>
          </a:xfrm>
        </p:grpSpPr>
        <p:grpSp>
          <p:nvGrpSpPr>
            <p:cNvPr id="16" name="组合 15"/>
            <p:cNvGrpSpPr/>
            <p:nvPr/>
          </p:nvGrpSpPr>
          <p:grpSpPr>
            <a:xfrm>
              <a:off x="-3235" y="0"/>
              <a:ext cx="24469" cy="10800"/>
              <a:chOff x="-3235" y="0"/>
              <a:chExt cx="24469" cy="10800"/>
            </a:xfrm>
          </p:grpSpPr>
          <p:sp>
            <p:nvSpPr>
              <p:cNvPr id="15" name="矩形 14"/>
              <p:cNvSpPr/>
              <p:nvPr/>
            </p:nvSpPr>
            <p:spPr>
              <a:xfrm>
                <a:off x="0" y="0"/>
                <a:ext cx="19200" cy="10800"/>
              </a:xfrm>
              <a:prstGeom prst="rect">
                <a:avLst/>
              </a:prstGeom>
              <a:solidFill>
                <a:srgbClr val="E9E1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等腰三角形 16"/>
              <p:cNvSpPr/>
              <p:nvPr/>
            </p:nvSpPr>
            <p:spPr>
              <a:xfrm rot="16200000">
                <a:off x="12473" y="1272"/>
                <a:ext cx="7999" cy="5454"/>
              </a:xfrm>
              <a:prstGeom prst="triangle">
                <a:avLst>
                  <a:gd name="adj" fmla="val 52262"/>
                </a:avLst>
              </a:prstGeom>
              <a:solidFill>
                <a:srgbClr val="E9BF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任意多边形 17"/>
              <p:cNvSpPr/>
              <p:nvPr/>
            </p:nvSpPr>
            <p:spPr>
              <a:xfrm rot="2280000">
                <a:off x="-3235" y="4699"/>
                <a:ext cx="18062" cy="5102"/>
              </a:xfrm>
              <a:custGeom>
                <a:avLst/>
                <a:gdLst/>
                <a:ahLst/>
                <a:cxnLst>
                  <a:cxn ang="3">
                    <a:pos x="hc" y="t"/>
                  </a:cxn>
                  <a:cxn ang="cd2">
                    <a:pos x="l" y="vc"/>
                  </a:cxn>
                  <a:cxn ang="cd4">
                    <a:pos x="hc" y="b"/>
                  </a:cxn>
                  <a:cxn ang="0">
                    <a:pos x="r" y="vc"/>
                  </a:cxn>
                </a:cxnLst>
                <a:rect l="l" t="t" r="r" b="b"/>
                <a:pathLst>
                  <a:path w="18062" h="5102">
                    <a:moveTo>
                      <a:pt x="520" y="0"/>
                    </a:moveTo>
                    <a:lnTo>
                      <a:pt x="18062" y="0"/>
                    </a:lnTo>
                    <a:lnTo>
                      <a:pt x="11531" y="5102"/>
                    </a:lnTo>
                    <a:lnTo>
                      <a:pt x="3669" y="5102"/>
                    </a:lnTo>
                    <a:lnTo>
                      <a:pt x="0" y="406"/>
                    </a:lnTo>
                    <a:lnTo>
                      <a:pt x="520" y="0"/>
                    </a:lnTo>
                    <a:close/>
                  </a:path>
                </a:pathLst>
              </a:custGeom>
              <a:solidFill>
                <a:srgbClr val="57A1B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9" name="任意多边形 18"/>
              <p:cNvSpPr/>
              <p:nvPr/>
            </p:nvSpPr>
            <p:spPr>
              <a:xfrm rot="2280000">
                <a:off x="-24" y="1985"/>
                <a:ext cx="21259" cy="5100"/>
              </a:xfrm>
              <a:custGeom>
                <a:avLst/>
                <a:gdLst/>
                <a:ahLst/>
                <a:cxnLst>
                  <a:cxn ang="3">
                    <a:pos x="hc" y="t"/>
                  </a:cxn>
                  <a:cxn ang="cd2">
                    <a:pos x="l" y="vc"/>
                  </a:cxn>
                  <a:cxn ang="cd4">
                    <a:pos x="hc" y="b"/>
                  </a:cxn>
                  <a:cxn ang="0">
                    <a:pos x="r" y="vc"/>
                  </a:cxn>
                </a:cxnLst>
                <a:rect l="l" t="t" r="r" b="b"/>
                <a:pathLst>
                  <a:path w="21259" h="5100">
                    <a:moveTo>
                      <a:pt x="6528" y="0"/>
                    </a:moveTo>
                    <a:lnTo>
                      <a:pt x="19544" y="0"/>
                    </a:lnTo>
                    <a:lnTo>
                      <a:pt x="21259" y="2196"/>
                    </a:lnTo>
                    <a:lnTo>
                      <a:pt x="17542" y="5100"/>
                    </a:lnTo>
                    <a:lnTo>
                      <a:pt x="0" y="5100"/>
                    </a:lnTo>
                    <a:lnTo>
                      <a:pt x="6528" y="0"/>
                    </a:lnTo>
                    <a:close/>
                  </a:path>
                </a:pathLst>
              </a:custGeom>
              <a:solidFill>
                <a:srgbClr val="48576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20" name="矩形 19"/>
            <p:cNvSpPr/>
            <p:nvPr/>
          </p:nvSpPr>
          <p:spPr>
            <a:xfrm>
              <a:off x="560" y="490"/>
              <a:ext cx="18080" cy="98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3" name="组合 62"/>
          <p:cNvGrpSpPr/>
          <p:nvPr/>
        </p:nvGrpSpPr>
        <p:grpSpPr>
          <a:xfrm>
            <a:off x="622935" y="882015"/>
            <a:ext cx="467360" cy="262890"/>
            <a:chOff x="981" y="929"/>
            <a:chExt cx="736" cy="414"/>
          </a:xfrm>
        </p:grpSpPr>
        <p:cxnSp>
          <p:nvCxnSpPr>
            <p:cNvPr id="46" name="直接连接符 45"/>
            <p:cNvCxnSpPr/>
            <p:nvPr/>
          </p:nvCxnSpPr>
          <p:spPr>
            <a:xfrm>
              <a:off x="981" y="1343"/>
              <a:ext cx="737" cy="0"/>
            </a:xfrm>
            <a:prstGeom prst="line">
              <a:avLst/>
            </a:prstGeom>
            <a:ln w="69850">
              <a:solidFill>
                <a:srgbClr val="485766"/>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a:off x="981" y="1145"/>
              <a:ext cx="737" cy="0"/>
            </a:xfrm>
            <a:prstGeom prst="line">
              <a:avLst/>
            </a:prstGeom>
            <a:ln w="69850">
              <a:solidFill>
                <a:srgbClr val="57A1BB"/>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a:off x="981" y="929"/>
              <a:ext cx="737" cy="0"/>
            </a:xfrm>
            <a:prstGeom prst="line">
              <a:avLst/>
            </a:prstGeom>
            <a:ln w="69850">
              <a:solidFill>
                <a:srgbClr val="E9BF62"/>
              </a:solidFill>
            </a:ln>
          </p:spPr>
          <p:style>
            <a:lnRef idx="1">
              <a:schemeClr val="accent1"/>
            </a:lnRef>
            <a:fillRef idx="0">
              <a:schemeClr val="accent1"/>
            </a:fillRef>
            <a:effectRef idx="0">
              <a:schemeClr val="accent1"/>
            </a:effectRef>
            <a:fontRef idx="minor">
              <a:schemeClr val="tx1"/>
            </a:fontRef>
          </p:style>
        </p:cxnSp>
      </p:grpSp>
      <p:sp>
        <p:nvSpPr>
          <p:cNvPr id="3" name="灯片编号占位符 2"/>
          <p:cNvSpPr>
            <a:spLocks noGrp="1"/>
          </p:cNvSpPr>
          <p:nvPr>
            <p:ph type="sldNum" sz="quarter" idx="12"/>
          </p:nvPr>
        </p:nvSpPr>
        <p:spPr/>
        <p:txBody>
          <a:bodyPr/>
          <a:lstStyle/>
          <a:p>
            <a:pPr lvl="0"/>
            <a:fld id="{9A0DB2DC-4C9A-4742-B13C-FB6460FD3503}" type="slidenum">
              <a:rPr lang="zh-CN" altLang="en-US" dirty="0"/>
            </a:fld>
            <a:endParaRPr lang="zh-CN" altLang="en-US" dirty="0">
              <a:ea typeface="宋体" panose="02010600030101010101" pitchFamily="2" charset="-122"/>
            </a:endParaRPr>
          </a:p>
        </p:txBody>
      </p:sp>
      <p:sp>
        <p:nvSpPr>
          <p:cNvPr id="4" name="文本框 3"/>
          <p:cNvSpPr txBox="1"/>
          <p:nvPr/>
        </p:nvSpPr>
        <p:spPr>
          <a:xfrm>
            <a:off x="1257935" y="727710"/>
            <a:ext cx="8648065" cy="583565"/>
          </a:xfrm>
          <a:prstGeom prst="rect">
            <a:avLst/>
          </a:prstGeom>
          <a:noFill/>
        </p:spPr>
        <p:txBody>
          <a:bodyPr wrap="square" rtlCol="0" anchor="t">
            <a:spAutoFit/>
          </a:bodyPr>
          <a:lstStyle/>
          <a:p>
            <a:r>
              <a:rPr lang="en-US" altLang="zh-CN" sz="3200" b="1">
                <a:sym typeface="+mn-ea"/>
              </a:rPr>
              <a:t>DPN</a:t>
            </a:r>
            <a:r>
              <a:rPr lang="zh-CN" altLang="en-US" sz="3200" b="1">
                <a:sym typeface="+mn-ea"/>
              </a:rPr>
              <a:t>（Dual Path Networks）</a:t>
            </a:r>
            <a:r>
              <a:rPr lang="zh-CN" sz="3200" b="1">
                <a:sym typeface="+mn-ea"/>
              </a:rPr>
              <a:t>（</a:t>
            </a:r>
            <a:r>
              <a:rPr lang="en-US" altLang="zh-CN" sz="3200" b="1">
                <a:sym typeface="+mn-ea"/>
              </a:rPr>
              <a:t>2017)</a:t>
            </a:r>
            <a:endParaRPr lang="en-US" altLang="zh-CN" sz="3200" b="1">
              <a:sym typeface="+mn-ea"/>
            </a:endParaRPr>
          </a:p>
        </p:txBody>
      </p:sp>
      <p:sp>
        <p:nvSpPr>
          <p:cNvPr id="5" name="文本框 4"/>
          <p:cNvSpPr txBox="1"/>
          <p:nvPr/>
        </p:nvSpPr>
        <p:spPr>
          <a:xfrm>
            <a:off x="5570855" y="1673860"/>
            <a:ext cx="5678170" cy="3926840"/>
          </a:xfrm>
          <a:prstGeom prst="rect">
            <a:avLst/>
          </a:prstGeom>
          <a:noFill/>
        </p:spPr>
        <p:txBody>
          <a:bodyPr wrap="square" rtlCol="0" anchor="t">
            <a:noAutofit/>
          </a:bodyPr>
          <a:lstStyle/>
          <a:p>
            <a:pPr indent="0">
              <a:buNone/>
            </a:pPr>
            <a:r>
              <a:rPr lang="en-US" altLang="zh-CN" sz="2000" b="1" dirty="0">
                <a:latin typeface="微软雅黑" panose="020B0503020204020204" charset="-122"/>
                <a:ea typeface="微软雅黑" panose="020B0503020204020204" charset="-122"/>
                <a:cs typeface="微软雅黑" panose="020B0503020204020204" charset="-122"/>
                <a:sym typeface="+mn-ea"/>
              </a:rPr>
              <a:t>    </a:t>
            </a:r>
            <a:r>
              <a:rPr lang="zh-CN" altLang="en-US" sz="2000" b="1" dirty="0">
                <a:latin typeface="微软雅黑" panose="020B0503020204020204" charset="-122"/>
                <a:ea typeface="微软雅黑" panose="020B0503020204020204" charset="-122"/>
                <a:cs typeface="微软雅黑" panose="020B0503020204020204" charset="-122"/>
                <a:sym typeface="+mn-ea"/>
              </a:rPr>
              <a:t>论文</a:t>
            </a:r>
            <a:r>
              <a:rPr lang="zh-CN" altLang="en-US" sz="2000" dirty="0">
                <a:latin typeface="微软雅黑" panose="020B0503020204020204" charset="-122"/>
                <a:ea typeface="微软雅黑" panose="020B0503020204020204" charset="-122"/>
                <a:cs typeface="微软雅黑" panose="020B0503020204020204" charset="-122"/>
                <a:sym typeface="+mn-ea"/>
              </a:rPr>
              <a:t>：</a:t>
            </a:r>
            <a:r>
              <a:rPr lang="zh-CN" altLang="en-US" sz="2000">
                <a:sym typeface="+mn-ea"/>
              </a:rPr>
              <a:t>Dual Path Networks</a:t>
            </a:r>
            <a:r>
              <a:rPr lang="en-US" altLang="zh-CN" sz="2000" dirty="0">
                <a:latin typeface="微软雅黑" panose="020B0503020204020204" charset="-122"/>
                <a:ea typeface="微软雅黑" panose="020B0503020204020204" charset="-122"/>
                <a:cs typeface="微软雅黑" panose="020B0503020204020204" charset="-122"/>
                <a:sym typeface="+mn-ea"/>
              </a:rPr>
              <a:t>  </a:t>
            </a:r>
            <a:endParaRPr lang="en-US" altLang="zh-CN" sz="2000" dirty="0">
              <a:latin typeface="微软雅黑" panose="020B0503020204020204" charset="-122"/>
              <a:ea typeface="微软雅黑" panose="020B0503020204020204" charset="-122"/>
              <a:cs typeface="微软雅黑" panose="020B0503020204020204" charset="-122"/>
              <a:sym typeface="+mn-ea"/>
            </a:endParaRPr>
          </a:p>
          <a:p>
            <a:pPr indent="0">
              <a:buNone/>
            </a:pPr>
            <a:r>
              <a:rPr lang="en-US" altLang="zh-CN" sz="2000" dirty="0">
                <a:latin typeface="微软雅黑" panose="020B0503020204020204" charset="-122"/>
                <a:ea typeface="微软雅黑" panose="020B0503020204020204" charset="-122"/>
                <a:cs typeface="微软雅黑" panose="020B0503020204020204" charset="-122"/>
                <a:sym typeface="+mn-ea"/>
              </a:rPr>
              <a:t>    </a:t>
            </a:r>
            <a:endParaRPr lang="en-US" altLang="zh-CN" sz="2000" dirty="0">
              <a:latin typeface="微软雅黑" panose="020B0503020204020204" charset="-122"/>
              <a:ea typeface="微软雅黑" panose="020B0503020204020204" charset="-122"/>
              <a:cs typeface="微软雅黑" panose="020B0503020204020204" charset="-122"/>
              <a:sym typeface="+mn-ea"/>
            </a:endParaRPr>
          </a:p>
          <a:p>
            <a:pPr indent="0">
              <a:buNone/>
            </a:pPr>
            <a:r>
              <a:rPr lang="en-US" altLang="zh-CN" sz="2000" b="1" dirty="0">
                <a:latin typeface="微软雅黑" panose="020B0503020204020204" charset="-122"/>
                <a:ea typeface="微软雅黑" panose="020B0503020204020204" charset="-122"/>
                <a:cs typeface="微软雅黑" panose="020B0503020204020204" charset="-122"/>
                <a:sym typeface="+mn-ea"/>
              </a:rPr>
              <a:t>    </a:t>
            </a:r>
            <a:r>
              <a:rPr lang="zh-CN" altLang="en-US" sz="2000" b="1" dirty="0">
                <a:latin typeface="微软雅黑" panose="020B0503020204020204" charset="-122"/>
                <a:ea typeface="微软雅黑" panose="020B0503020204020204" charset="-122"/>
                <a:cs typeface="微软雅黑" panose="020B0503020204020204" charset="-122"/>
                <a:sym typeface="+mn-ea"/>
              </a:rPr>
              <a:t>内容：</a:t>
            </a:r>
            <a:endParaRPr lang="zh-CN" altLang="en-US" sz="2000" b="1" dirty="0">
              <a:latin typeface="微软雅黑" panose="020B0503020204020204" charset="-122"/>
              <a:ea typeface="微软雅黑" panose="020B0503020204020204" charset="-122"/>
              <a:cs typeface="微软雅黑" panose="020B0503020204020204" charset="-122"/>
              <a:sym typeface="+mn-ea"/>
            </a:endParaRPr>
          </a:p>
          <a:p>
            <a:pPr indent="0">
              <a:buNone/>
            </a:pPr>
            <a:endParaRPr lang="en-US" sz="2000" dirty="0">
              <a:latin typeface="微软雅黑" panose="020B0503020204020204" charset="-122"/>
              <a:ea typeface="微软雅黑" panose="020B0503020204020204" charset="-122"/>
              <a:cs typeface="微软雅黑" panose="020B0503020204020204" charset="-122"/>
              <a:sym typeface="+mn-ea"/>
            </a:endParaRPr>
          </a:p>
          <a:p>
            <a:pPr marL="342900" indent="-342900">
              <a:buFont typeface="Arial" panose="020B0604020202020204" pitchFamily="34" charset="0"/>
              <a:buChar char="•"/>
            </a:pPr>
            <a:r>
              <a:rPr sz="2000" dirty="0" err="1">
                <a:latin typeface="微软雅黑" panose="020B0503020204020204" charset="-122"/>
                <a:ea typeface="微软雅黑" panose="020B0503020204020204" charset="-122"/>
                <a:cs typeface="微软雅黑" panose="020B0503020204020204" charset="-122"/>
                <a:sym typeface="+mn-ea"/>
              </a:rPr>
              <a:t>作者用High</a:t>
            </a:r>
            <a:r>
              <a:rPr sz="2000" dirty="0">
                <a:latin typeface="微软雅黑" panose="020B0503020204020204" charset="-122"/>
                <a:ea typeface="微软雅黑" panose="020B0503020204020204" charset="-122"/>
                <a:cs typeface="微软雅黑" panose="020B0503020204020204" charset="-122"/>
                <a:sym typeface="+mn-ea"/>
              </a:rPr>
              <a:t> Order RNN结构（HORNN）</a:t>
            </a:r>
            <a:r>
              <a:rPr sz="2000" dirty="0" err="1">
                <a:latin typeface="微软雅黑" panose="020B0503020204020204" charset="-122"/>
                <a:ea typeface="微软雅黑" panose="020B0503020204020204" charset="-122"/>
                <a:cs typeface="微软雅黑" panose="020B0503020204020204" charset="-122"/>
                <a:sym typeface="+mn-ea"/>
              </a:rPr>
              <a:t>高阶循环卷积网络</a:t>
            </a:r>
            <a:r>
              <a:rPr sz="2000" dirty="0">
                <a:latin typeface="微软雅黑" panose="020B0503020204020204" charset="-122"/>
                <a:ea typeface="微软雅黑" panose="020B0503020204020204" charset="-122"/>
                <a:cs typeface="微软雅黑" panose="020B0503020204020204" charset="-122"/>
                <a:sym typeface="+mn-ea"/>
              </a:rPr>
              <a:t>把DenseNet和ResNet联系到了一起，证明了</a:t>
            </a:r>
            <a:r>
              <a:rPr sz="2000" b="1" dirty="0">
                <a:solidFill>
                  <a:srgbClr val="FF0000"/>
                </a:solidFill>
                <a:latin typeface="微软雅黑" panose="020B0503020204020204" charset="-122"/>
                <a:ea typeface="微软雅黑" panose="020B0503020204020204" charset="-122"/>
                <a:cs typeface="微软雅黑" panose="020B0503020204020204" charset="-122"/>
                <a:sym typeface="+mn-ea"/>
              </a:rPr>
              <a:t>DenseNet能从靠前的层级中提取到新的特征，而ResNet本质上是对之前层级中已提取特征的复用。</a:t>
            </a:r>
            <a:endParaRPr sz="2000" b="1" dirty="0">
              <a:solidFill>
                <a:srgbClr val="FF0000"/>
              </a:solidFill>
              <a:latin typeface="微软雅黑" panose="020B0503020204020204" charset="-122"/>
              <a:ea typeface="微软雅黑" panose="020B0503020204020204" charset="-122"/>
              <a:cs typeface="微软雅黑" panose="020B0503020204020204" charset="-122"/>
              <a:sym typeface="+mn-ea"/>
            </a:endParaRPr>
          </a:p>
          <a:p>
            <a:pPr marL="342900" indent="-342900">
              <a:buFont typeface="Arial" panose="020B0604020202020204" pitchFamily="34" charset="0"/>
              <a:buChar char="•"/>
            </a:pPr>
            <a:endParaRPr sz="2000" b="1" dirty="0">
              <a:solidFill>
                <a:srgbClr val="FF0000"/>
              </a:solidFill>
              <a:latin typeface="微软雅黑" panose="020B0503020204020204" charset="-122"/>
              <a:ea typeface="微软雅黑" panose="020B0503020204020204" charset="-122"/>
              <a:cs typeface="微软雅黑" panose="020B0503020204020204" charset="-122"/>
              <a:sym typeface="+mn-ea"/>
            </a:endParaRPr>
          </a:p>
          <a:p>
            <a:pPr marL="342900" indent="-342900">
              <a:buFont typeface="Arial" panose="020B0604020202020204" pitchFamily="34" charset="0"/>
              <a:buChar char="•"/>
            </a:pPr>
            <a:r>
              <a:rPr sz="2000" dirty="0">
                <a:solidFill>
                  <a:schemeClr val="tx1"/>
                </a:solidFill>
                <a:latin typeface="微软雅黑" panose="020B0503020204020204" charset="-122"/>
                <a:ea typeface="微软雅黑" panose="020B0503020204020204" charset="-122"/>
                <a:cs typeface="微软雅黑" panose="020B0503020204020204" charset="-122"/>
                <a:sym typeface="+mn-ea"/>
              </a:rPr>
              <a:t>通过</a:t>
            </a:r>
            <a:r>
              <a:rPr sz="2000" b="1" dirty="0">
                <a:solidFill>
                  <a:srgbClr val="FF0000"/>
                </a:solidFill>
                <a:latin typeface="微软雅黑" panose="020B0503020204020204" charset="-122"/>
                <a:ea typeface="微软雅黑" panose="020B0503020204020204" charset="-122"/>
                <a:cs typeface="微软雅黑" panose="020B0503020204020204" charset="-122"/>
                <a:sym typeface="+mn-ea"/>
              </a:rPr>
              <a:t>把这两种结构的优点结合到一起</a:t>
            </a:r>
            <a:r>
              <a:rPr sz="2000" dirty="0">
                <a:solidFill>
                  <a:schemeClr val="tx1"/>
                </a:solidFill>
                <a:latin typeface="微软雅黑" panose="020B0503020204020204" charset="-122"/>
                <a:ea typeface="微软雅黑" panose="020B0503020204020204" charset="-122"/>
                <a:cs typeface="微软雅黑" panose="020B0503020204020204" charset="-122"/>
                <a:sym typeface="+mn-ea"/>
              </a:rPr>
              <a:t>，就有了最新结构Dual Path </a:t>
            </a:r>
            <a:r>
              <a:rPr sz="2000" dirty="0" err="1">
                <a:solidFill>
                  <a:schemeClr val="tx1"/>
                </a:solidFill>
                <a:latin typeface="微软雅黑" panose="020B0503020204020204" charset="-122"/>
                <a:ea typeface="微软雅黑" panose="020B0503020204020204" charset="-122"/>
                <a:cs typeface="微软雅黑" panose="020B0503020204020204" charset="-122"/>
                <a:sym typeface="+mn-ea"/>
              </a:rPr>
              <a:t>Networks（DPN</a:t>
            </a:r>
            <a:r>
              <a:rPr sz="2000" dirty="0">
                <a:solidFill>
                  <a:schemeClr val="tx1"/>
                </a:solidFill>
                <a:latin typeface="微软雅黑" panose="020B0503020204020204" charset="-122"/>
                <a:ea typeface="微软雅黑" panose="020B0503020204020204" charset="-122"/>
                <a:cs typeface="微软雅黑" panose="020B0503020204020204" charset="-122"/>
                <a:sym typeface="+mn-ea"/>
              </a:rPr>
              <a:t>）。</a:t>
            </a:r>
            <a:endParaRPr sz="2000" dirty="0">
              <a:solidFill>
                <a:schemeClr val="tx1"/>
              </a:solidFill>
              <a:latin typeface="微软雅黑" panose="020B0503020204020204" charset="-122"/>
              <a:ea typeface="微软雅黑" panose="020B0503020204020204" charset="-122"/>
              <a:cs typeface="微软雅黑" panose="020B0503020204020204" charset="-122"/>
              <a:sym typeface="+mn-ea"/>
            </a:endParaRPr>
          </a:p>
        </p:txBody>
      </p:sp>
      <p:pic>
        <p:nvPicPr>
          <p:cNvPr id="111" name="图片 110"/>
          <p:cNvPicPr/>
          <p:nvPr/>
        </p:nvPicPr>
        <p:blipFill>
          <a:blip r:embed="rId1"/>
          <a:srcRect r="6305" b="3708"/>
          <a:stretch>
            <a:fillRect/>
          </a:stretch>
        </p:blipFill>
        <p:spPr>
          <a:xfrm>
            <a:off x="695960" y="1491615"/>
            <a:ext cx="4538980" cy="4481830"/>
          </a:xfrm>
          <a:prstGeom prst="rect">
            <a:avLst/>
          </a:prstGeom>
          <a:noFill/>
          <a:ln w="9525">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054225" y="0"/>
            <a:ext cx="15537180" cy="6858000"/>
            <a:chOff x="-3235" y="0"/>
            <a:chExt cx="24468" cy="10800"/>
          </a:xfrm>
        </p:grpSpPr>
        <p:grpSp>
          <p:nvGrpSpPr>
            <p:cNvPr id="16" name="组合 15"/>
            <p:cNvGrpSpPr/>
            <p:nvPr/>
          </p:nvGrpSpPr>
          <p:grpSpPr>
            <a:xfrm>
              <a:off x="-3235" y="0"/>
              <a:ext cx="24469" cy="10800"/>
              <a:chOff x="-3235" y="0"/>
              <a:chExt cx="24469" cy="10800"/>
            </a:xfrm>
          </p:grpSpPr>
          <p:sp>
            <p:nvSpPr>
              <p:cNvPr id="15" name="矩形 14"/>
              <p:cNvSpPr/>
              <p:nvPr/>
            </p:nvSpPr>
            <p:spPr>
              <a:xfrm>
                <a:off x="0" y="0"/>
                <a:ext cx="19200" cy="10800"/>
              </a:xfrm>
              <a:prstGeom prst="rect">
                <a:avLst/>
              </a:prstGeom>
              <a:solidFill>
                <a:srgbClr val="E9E1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等腰三角形 16"/>
              <p:cNvSpPr/>
              <p:nvPr/>
            </p:nvSpPr>
            <p:spPr>
              <a:xfrm rot="16200000">
                <a:off x="12473" y="1272"/>
                <a:ext cx="7999" cy="5454"/>
              </a:xfrm>
              <a:prstGeom prst="triangle">
                <a:avLst>
                  <a:gd name="adj" fmla="val 52262"/>
                </a:avLst>
              </a:prstGeom>
              <a:solidFill>
                <a:srgbClr val="E9BF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任意多边形 17"/>
              <p:cNvSpPr/>
              <p:nvPr/>
            </p:nvSpPr>
            <p:spPr>
              <a:xfrm rot="2280000">
                <a:off x="-3235" y="4699"/>
                <a:ext cx="18062" cy="5102"/>
              </a:xfrm>
              <a:custGeom>
                <a:avLst/>
                <a:gdLst/>
                <a:ahLst/>
                <a:cxnLst>
                  <a:cxn ang="3">
                    <a:pos x="hc" y="t"/>
                  </a:cxn>
                  <a:cxn ang="cd2">
                    <a:pos x="l" y="vc"/>
                  </a:cxn>
                  <a:cxn ang="cd4">
                    <a:pos x="hc" y="b"/>
                  </a:cxn>
                  <a:cxn ang="0">
                    <a:pos x="r" y="vc"/>
                  </a:cxn>
                </a:cxnLst>
                <a:rect l="l" t="t" r="r" b="b"/>
                <a:pathLst>
                  <a:path w="18062" h="5102">
                    <a:moveTo>
                      <a:pt x="520" y="0"/>
                    </a:moveTo>
                    <a:lnTo>
                      <a:pt x="18062" y="0"/>
                    </a:lnTo>
                    <a:lnTo>
                      <a:pt x="11531" y="5102"/>
                    </a:lnTo>
                    <a:lnTo>
                      <a:pt x="3669" y="5102"/>
                    </a:lnTo>
                    <a:lnTo>
                      <a:pt x="0" y="406"/>
                    </a:lnTo>
                    <a:lnTo>
                      <a:pt x="520" y="0"/>
                    </a:lnTo>
                    <a:close/>
                  </a:path>
                </a:pathLst>
              </a:custGeom>
              <a:solidFill>
                <a:srgbClr val="57A1B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9" name="任意多边形 18"/>
              <p:cNvSpPr/>
              <p:nvPr/>
            </p:nvSpPr>
            <p:spPr>
              <a:xfrm rot="2280000">
                <a:off x="-24" y="1985"/>
                <a:ext cx="21259" cy="5100"/>
              </a:xfrm>
              <a:custGeom>
                <a:avLst/>
                <a:gdLst/>
                <a:ahLst/>
                <a:cxnLst>
                  <a:cxn ang="3">
                    <a:pos x="hc" y="t"/>
                  </a:cxn>
                  <a:cxn ang="cd2">
                    <a:pos x="l" y="vc"/>
                  </a:cxn>
                  <a:cxn ang="cd4">
                    <a:pos x="hc" y="b"/>
                  </a:cxn>
                  <a:cxn ang="0">
                    <a:pos x="r" y="vc"/>
                  </a:cxn>
                </a:cxnLst>
                <a:rect l="l" t="t" r="r" b="b"/>
                <a:pathLst>
                  <a:path w="21259" h="5100">
                    <a:moveTo>
                      <a:pt x="6528" y="0"/>
                    </a:moveTo>
                    <a:lnTo>
                      <a:pt x="19544" y="0"/>
                    </a:lnTo>
                    <a:lnTo>
                      <a:pt x="21259" y="2196"/>
                    </a:lnTo>
                    <a:lnTo>
                      <a:pt x="17542" y="5100"/>
                    </a:lnTo>
                    <a:lnTo>
                      <a:pt x="0" y="5100"/>
                    </a:lnTo>
                    <a:lnTo>
                      <a:pt x="6528" y="0"/>
                    </a:lnTo>
                    <a:close/>
                  </a:path>
                </a:pathLst>
              </a:custGeom>
              <a:solidFill>
                <a:srgbClr val="48576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20" name="矩形 19"/>
            <p:cNvSpPr/>
            <p:nvPr/>
          </p:nvSpPr>
          <p:spPr>
            <a:xfrm>
              <a:off x="560" y="490"/>
              <a:ext cx="18080" cy="98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3" name="组合 62"/>
          <p:cNvGrpSpPr/>
          <p:nvPr/>
        </p:nvGrpSpPr>
        <p:grpSpPr>
          <a:xfrm>
            <a:off x="622935" y="882015"/>
            <a:ext cx="467360" cy="262890"/>
            <a:chOff x="981" y="929"/>
            <a:chExt cx="736" cy="414"/>
          </a:xfrm>
        </p:grpSpPr>
        <p:cxnSp>
          <p:nvCxnSpPr>
            <p:cNvPr id="46" name="直接连接符 45"/>
            <p:cNvCxnSpPr/>
            <p:nvPr/>
          </p:nvCxnSpPr>
          <p:spPr>
            <a:xfrm>
              <a:off x="981" y="1343"/>
              <a:ext cx="737" cy="0"/>
            </a:xfrm>
            <a:prstGeom prst="line">
              <a:avLst/>
            </a:prstGeom>
            <a:ln w="69850">
              <a:solidFill>
                <a:srgbClr val="485766"/>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a:off x="981" y="1145"/>
              <a:ext cx="737" cy="0"/>
            </a:xfrm>
            <a:prstGeom prst="line">
              <a:avLst/>
            </a:prstGeom>
            <a:ln w="69850">
              <a:solidFill>
                <a:srgbClr val="57A1BB"/>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a:off x="981" y="929"/>
              <a:ext cx="737" cy="0"/>
            </a:xfrm>
            <a:prstGeom prst="line">
              <a:avLst/>
            </a:prstGeom>
            <a:ln w="69850">
              <a:solidFill>
                <a:srgbClr val="E9BF62"/>
              </a:solidFill>
            </a:ln>
          </p:spPr>
          <p:style>
            <a:lnRef idx="1">
              <a:schemeClr val="accent1"/>
            </a:lnRef>
            <a:fillRef idx="0">
              <a:schemeClr val="accent1"/>
            </a:fillRef>
            <a:effectRef idx="0">
              <a:schemeClr val="accent1"/>
            </a:effectRef>
            <a:fontRef idx="minor">
              <a:schemeClr val="tx1"/>
            </a:fontRef>
          </p:style>
        </p:cxnSp>
      </p:grpSp>
      <p:sp>
        <p:nvSpPr>
          <p:cNvPr id="3" name="标题 2"/>
          <p:cNvSpPr>
            <a:spLocks noGrp="1"/>
          </p:cNvSpPr>
          <p:nvPr>
            <p:ph type="title"/>
          </p:nvPr>
        </p:nvSpPr>
        <p:spPr>
          <a:xfrm>
            <a:off x="1201420" y="666750"/>
            <a:ext cx="3123565" cy="705485"/>
          </a:xfrm>
        </p:spPr>
        <p:txBody>
          <a:bodyPr/>
          <a:lstStyle/>
          <a:p>
            <a:r>
              <a:rPr lang="en-US" altLang="zh-CN"/>
              <a:t>BP</a:t>
            </a:r>
            <a:r>
              <a:rPr lang="zh-CN" altLang="en-US"/>
              <a:t>神经网络</a:t>
            </a:r>
            <a:endParaRPr lang="zh-CN" altLang="en-US"/>
          </a:p>
        </p:txBody>
      </p:sp>
      <p:sp>
        <p:nvSpPr>
          <p:cNvPr id="4" name="内容占位符 3"/>
          <p:cNvSpPr>
            <a:spLocks noGrp="1"/>
          </p:cNvSpPr>
          <p:nvPr>
            <p:ph idx="1"/>
          </p:nvPr>
        </p:nvSpPr>
        <p:spPr>
          <a:xfrm>
            <a:off x="608330" y="1490345"/>
            <a:ext cx="10968990" cy="5056505"/>
          </a:xfrm>
        </p:spPr>
        <p:txBody>
          <a:bodyPr>
            <a:normAutofit lnSpcReduction="20000"/>
          </a:bodyPr>
          <a:lstStyle/>
          <a:p>
            <a:pPr marL="0" indent="0">
              <a:buNone/>
            </a:pPr>
            <a:r>
              <a:rPr lang="zh-CN" altLang="en-US" sz="2000">
                <a:solidFill>
                  <a:schemeClr val="tx1"/>
                </a:solidFill>
              </a:rPr>
              <a:t>BP神经网络：分为信号前向传播和误差反向传播两个阶段。</a:t>
            </a:r>
            <a:endParaRPr lang="zh-CN" altLang="en-US" sz="2000">
              <a:solidFill>
                <a:schemeClr val="tx1"/>
              </a:solidFill>
            </a:endParaRPr>
          </a:p>
          <a:p>
            <a:pPr marL="0" indent="0">
              <a:buNone/>
            </a:pPr>
            <a:endParaRPr lang="zh-CN" altLang="en-US" sz="2000">
              <a:solidFill>
                <a:schemeClr val="tx1"/>
              </a:solidFill>
            </a:endParaRPr>
          </a:p>
          <a:p>
            <a:pPr marL="0" indent="0">
              <a:buNone/>
            </a:pPr>
            <a:endParaRPr lang="zh-CN" altLang="en-US" sz="2000">
              <a:solidFill>
                <a:schemeClr val="tx1"/>
              </a:solidFill>
            </a:endParaRPr>
          </a:p>
          <a:p>
            <a:pPr marL="0" indent="0">
              <a:buNone/>
            </a:pPr>
            <a:endParaRPr lang="zh-CN" altLang="en-US" sz="2000">
              <a:solidFill>
                <a:schemeClr val="tx1"/>
              </a:solidFill>
            </a:endParaRPr>
          </a:p>
          <a:p>
            <a:pPr marL="0" indent="0">
              <a:buNone/>
            </a:pPr>
            <a:endParaRPr lang="zh-CN" altLang="en-US" sz="2000">
              <a:solidFill>
                <a:schemeClr val="tx1"/>
              </a:solidFill>
            </a:endParaRPr>
          </a:p>
          <a:p>
            <a:pPr marL="0" indent="0">
              <a:buNone/>
            </a:pPr>
            <a:endParaRPr lang="zh-CN" altLang="en-US" sz="800">
              <a:solidFill>
                <a:schemeClr val="tx1"/>
              </a:solidFill>
            </a:endParaRPr>
          </a:p>
          <a:p>
            <a:r>
              <a:rPr lang="zh-CN" altLang="en-US" sz="2000">
                <a:solidFill>
                  <a:schemeClr val="tx1"/>
                </a:solidFill>
              </a:rPr>
              <a:t>前向传播：</a:t>
            </a:r>
            <a:endParaRPr lang="zh-CN" altLang="en-US" sz="2000">
              <a:solidFill>
                <a:schemeClr val="tx1"/>
              </a:solidFill>
            </a:endParaRPr>
          </a:p>
          <a:p>
            <a:pPr marL="0" indent="0">
              <a:buNone/>
            </a:pPr>
            <a:r>
              <a:rPr lang="en-US" altLang="zh-CN" sz="2000">
                <a:solidFill>
                  <a:schemeClr val="tx1"/>
                </a:solidFill>
              </a:rPr>
              <a:t>      </a:t>
            </a:r>
            <a:r>
              <a:rPr lang="zh-CN" altLang="en-US" sz="2000">
                <a:solidFill>
                  <a:schemeClr val="tx1"/>
                </a:solidFill>
              </a:rPr>
              <a:t>信号的前向传播，从输入层经过隐含层，最后到达输出层。</a:t>
            </a:r>
            <a:endParaRPr lang="zh-CN" altLang="en-US" sz="2000">
              <a:solidFill>
                <a:schemeClr val="tx1"/>
              </a:solidFill>
            </a:endParaRPr>
          </a:p>
          <a:p>
            <a:r>
              <a:rPr lang="zh-CN" altLang="en-US" sz="2000">
                <a:solidFill>
                  <a:schemeClr val="tx1"/>
                </a:solidFill>
              </a:rPr>
              <a:t>反向传播：</a:t>
            </a:r>
            <a:endParaRPr lang="zh-CN" altLang="en-US" sz="2000">
              <a:solidFill>
                <a:schemeClr val="tx1"/>
              </a:solidFill>
            </a:endParaRPr>
          </a:p>
          <a:p>
            <a:pPr marL="0" indent="0">
              <a:buNone/>
            </a:pPr>
            <a:r>
              <a:rPr lang="en-US" altLang="zh-CN" sz="2000">
                <a:solidFill>
                  <a:schemeClr val="tx1"/>
                </a:solidFill>
              </a:rPr>
              <a:t>      </a:t>
            </a:r>
            <a:r>
              <a:rPr lang="zh-CN" altLang="en-US" sz="2000">
                <a:solidFill>
                  <a:schemeClr val="tx1"/>
                </a:solidFill>
              </a:rPr>
              <a:t>误差的反向传播，从输出层到隐含层，最后到输入层，依次调节隐含层到输出层的权重和偏置，输入层到隐含层的权重和偏置。</a:t>
            </a:r>
            <a:endParaRPr lang="zh-CN" altLang="en-US" sz="2000">
              <a:solidFill>
                <a:schemeClr val="tx1"/>
              </a:solidFill>
            </a:endParaRPr>
          </a:p>
        </p:txBody>
      </p:sp>
      <p:pic>
        <p:nvPicPr>
          <p:cNvPr id="5" name="图片 4" descr="12d7d59b582986db078d17c911b6c747"/>
          <p:cNvPicPr>
            <a:picLocks noChangeAspect="1"/>
          </p:cNvPicPr>
          <p:nvPr/>
        </p:nvPicPr>
        <p:blipFill>
          <a:blip r:embed="rId1"/>
          <a:stretch>
            <a:fillRect/>
          </a:stretch>
        </p:blipFill>
        <p:spPr>
          <a:xfrm>
            <a:off x="3377565" y="1946910"/>
            <a:ext cx="4984750" cy="2117725"/>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054225" y="0"/>
            <a:ext cx="15537180" cy="6858000"/>
            <a:chOff x="-3235" y="0"/>
            <a:chExt cx="24468" cy="10800"/>
          </a:xfrm>
        </p:grpSpPr>
        <p:grpSp>
          <p:nvGrpSpPr>
            <p:cNvPr id="16" name="组合 15"/>
            <p:cNvGrpSpPr/>
            <p:nvPr/>
          </p:nvGrpSpPr>
          <p:grpSpPr>
            <a:xfrm>
              <a:off x="-3235" y="0"/>
              <a:ext cx="24469" cy="10800"/>
              <a:chOff x="-3235" y="0"/>
              <a:chExt cx="24469" cy="10800"/>
            </a:xfrm>
          </p:grpSpPr>
          <p:sp>
            <p:nvSpPr>
              <p:cNvPr id="15" name="矩形 14"/>
              <p:cNvSpPr/>
              <p:nvPr/>
            </p:nvSpPr>
            <p:spPr>
              <a:xfrm>
                <a:off x="0" y="0"/>
                <a:ext cx="19200" cy="10800"/>
              </a:xfrm>
              <a:prstGeom prst="rect">
                <a:avLst/>
              </a:prstGeom>
              <a:solidFill>
                <a:srgbClr val="E9E1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等腰三角形 16"/>
              <p:cNvSpPr/>
              <p:nvPr/>
            </p:nvSpPr>
            <p:spPr>
              <a:xfrm rot="16200000">
                <a:off x="12473" y="1272"/>
                <a:ext cx="7999" cy="5454"/>
              </a:xfrm>
              <a:prstGeom prst="triangle">
                <a:avLst>
                  <a:gd name="adj" fmla="val 52262"/>
                </a:avLst>
              </a:prstGeom>
              <a:solidFill>
                <a:srgbClr val="E9BF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任意多边形 17"/>
              <p:cNvSpPr/>
              <p:nvPr/>
            </p:nvSpPr>
            <p:spPr>
              <a:xfrm rot="2280000">
                <a:off x="-3235" y="4699"/>
                <a:ext cx="18062" cy="5102"/>
              </a:xfrm>
              <a:custGeom>
                <a:avLst/>
                <a:gdLst/>
                <a:ahLst/>
                <a:cxnLst>
                  <a:cxn ang="3">
                    <a:pos x="hc" y="t"/>
                  </a:cxn>
                  <a:cxn ang="cd2">
                    <a:pos x="l" y="vc"/>
                  </a:cxn>
                  <a:cxn ang="cd4">
                    <a:pos x="hc" y="b"/>
                  </a:cxn>
                  <a:cxn ang="0">
                    <a:pos x="r" y="vc"/>
                  </a:cxn>
                </a:cxnLst>
                <a:rect l="l" t="t" r="r" b="b"/>
                <a:pathLst>
                  <a:path w="18062" h="5102">
                    <a:moveTo>
                      <a:pt x="520" y="0"/>
                    </a:moveTo>
                    <a:lnTo>
                      <a:pt x="18062" y="0"/>
                    </a:lnTo>
                    <a:lnTo>
                      <a:pt x="11531" y="5102"/>
                    </a:lnTo>
                    <a:lnTo>
                      <a:pt x="3669" y="5102"/>
                    </a:lnTo>
                    <a:lnTo>
                      <a:pt x="0" y="406"/>
                    </a:lnTo>
                    <a:lnTo>
                      <a:pt x="520" y="0"/>
                    </a:lnTo>
                    <a:close/>
                  </a:path>
                </a:pathLst>
              </a:custGeom>
              <a:solidFill>
                <a:srgbClr val="57A1B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9" name="任意多边形 18"/>
              <p:cNvSpPr/>
              <p:nvPr/>
            </p:nvSpPr>
            <p:spPr>
              <a:xfrm rot="2280000">
                <a:off x="-24" y="1985"/>
                <a:ext cx="21259" cy="5100"/>
              </a:xfrm>
              <a:custGeom>
                <a:avLst/>
                <a:gdLst/>
                <a:ahLst/>
                <a:cxnLst>
                  <a:cxn ang="3">
                    <a:pos x="hc" y="t"/>
                  </a:cxn>
                  <a:cxn ang="cd2">
                    <a:pos x="l" y="vc"/>
                  </a:cxn>
                  <a:cxn ang="cd4">
                    <a:pos x="hc" y="b"/>
                  </a:cxn>
                  <a:cxn ang="0">
                    <a:pos x="r" y="vc"/>
                  </a:cxn>
                </a:cxnLst>
                <a:rect l="l" t="t" r="r" b="b"/>
                <a:pathLst>
                  <a:path w="21259" h="5100">
                    <a:moveTo>
                      <a:pt x="6528" y="0"/>
                    </a:moveTo>
                    <a:lnTo>
                      <a:pt x="19544" y="0"/>
                    </a:lnTo>
                    <a:lnTo>
                      <a:pt x="21259" y="2196"/>
                    </a:lnTo>
                    <a:lnTo>
                      <a:pt x="17542" y="5100"/>
                    </a:lnTo>
                    <a:lnTo>
                      <a:pt x="0" y="5100"/>
                    </a:lnTo>
                    <a:lnTo>
                      <a:pt x="6528" y="0"/>
                    </a:lnTo>
                    <a:close/>
                  </a:path>
                </a:pathLst>
              </a:custGeom>
              <a:solidFill>
                <a:srgbClr val="48576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20" name="矩形 19"/>
            <p:cNvSpPr/>
            <p:nvPr/>
          </p:nvSpPr>
          <p:spPr>
            <a:xfrm>
              <a:off x="560" y="490"/>
              <a:ext cx="18080" cy="98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3" name="组合 62"/>
          <p:cNvGrpSpPr/>
          <p:nvPr/>
        </p:nvGrpSpPr>
        <p:grpSpPr>
          <a:xfrm>
            <a:off x="622935" y="882015"/>
            <a:ext cx="467360" cy="262890"/>
            <a:chOff x="981" y="929"/>
            <a:chExt cx="736" cy="414"/>
          </a:xfrm>
        </p:grpSpPr>
        <p:cxnSp>
          <p:nvCxnSpPr>
            <p:cNvPr id="46" name="直接连接符 45"/>
            <p:cNvCxnSpPr/>
            <p:nvPr/>
          </p:nvCxnSpPr>
          <p:spPr>
            <a:xfrm>
              <a:off x="981" y="1343"/>
              <a:ext cx="737" cy="0"/>
            </a:xfrm>
            <a:prstGeom prst="line">
              <a:avLst/>
            </a:prstGeom>
            <a:ln w="69850">
              <a:solidFill>
                <a:srgbClr val="485766"/>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a:off x="981" y="1145"/>
              <a:ext cx="737" cy="0"/>
            </a:xfrm>
            <a:prstGeom prst="line">
              <a:avLst/>
            </a:prstGeom>
            <a:ln w="69850">
              <a:solidFill>
                <a:srgbClr val="57A1BB"/>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a:off x="981" y="929"/>
              <a:ext cx="737" cy="0"/>
            </a:xfrm>
            <a:prstGeom prst="line">
              <a:avLst/>
            </a:prstGeom>
            <a:ln w="69850">
              <a:solidFill>
                <a:srgbClr val="E9BF62"/>
              </a:solidFill>
            </a:ln>
          </p:spPr>
          <p:style>
            <a:lnRef idx="1">
              <a:schemeClr val="accent1"/>
            </a:lnRef>
            <a:fillRef idx="0">
              <a:schemeClr val="accent1"/>
            </a:fillRef>
            <a:effectRef idx="0">
              <a:schemeClr val="accent1"/>
            </a:effectRef>
            <a:fontRef idx="minor">
              <a:schemeClr val="tx1"/>
            </a:fontRef>
          </p:style>
        </p:cxnSp>
      </p:grpSp>
      <p:sp>
        <p:nvSpPr>
          <p:cNvPr id="3" name="灯片编号占位符 2"/>
          <p:cNvSpPr>
            <a:spLocks noGrp="1"/>
          </p:cNvSpPr>
          <p:nvPr>
            <p:ph type="sldNum" sz="quarter" idx="12"/>
          </p:nvPr>
        </p:nvSpPr>
        <p:spPr/>
        <p:txBody>
          <a:bodyPr/>
          <a:lstStyle/>
          <a:p>
            <a:pPr lvl="0"/>
            <a:fld id="{9A0DB2DC-4C9A-4742-B13C-FB6460FD3503}" type="slidenum">
              <a:rPr lang="zh-CN" altLang="en-US" dirty="0"/>
            </a:fld>
            <a:endParaRPr lang="zh-CN" altLang="en-US" dirty="0">
              <a:ea typeface="宋体" panose="02010600030101010101" pitchFamily="2" charset="-122"/>
            </a:endParaRPr>
          </a:p>
        </p:txBody>
      </p:sp>
      <p:sp>
        <p:nvSpPr>
          <p:cNvPr id="4" name="文本框 3"/>
          <p:cNvSpPr txBox="1"/>
          <p:nvPr/>
        </p:nvSpPr>
        <p:spPr>
          <a:xfrm>
            <a:off x="1257935" y="727710"/>
            <a:ext cx="6096000" cy="583565"/>
          </a:xfrm>
          <a:prstGeom prst="rect">
            <a:avLst/>
          </a:prstGeom>
          <a:noFill/>
        </p:spPr>
        <p:txBody>
          <a:bodyPr wrap="square" rtlCol="0" anchor="t">
            <a:spAutoFit/>
          </a:bodyPr>
          <a:lstStyle/>
          <a:p>
            <a:r>
              <a:rPr lang="zh-CN" altLang="en-US" sz="3200" b="1">
                <a:sym typeface="+mn-ea"/>
              </a:rPr>
              <a:t>SqueezeNet</a:t>
            </a:r>
            <a:r>
              <a:rPr lang="zh-CN" sz="3200" b="1">
                <a:sym typeface="+mn-ea"/>
              </a:rPr>
              <a:t>（</a:t>
            </a:r>
            <a:r>
              <a:rPr lang="en-US" altLang="zh-CN" sz="3200" b="1">
                <a:sym typeface="+mn-ea"/>
              </a:rPr>
              <a:t>2017)</a:t>
            </a:r>
            <a:endParaRPr lang="en-US" altLang="zh-CN" sz="3200" b="1">
              <a:sym typeface="+mn-ea"/>
            </a:endParaRPr>
          </a:p>
        </p:txBody>
      </p:sp>
      <p:sp>
        <p:nvSpPr>
          <p:cNvPr id="5" name="文本框 4"/>
          <p:cNvSpPr txBox="1"/>
          <p:nvPr/>
        </p:nvSpPr>
        <p:spPr>
          <a:xfrm>
            <a:off x="622935" y="1500505"/>
            <a:ext cx="10955020" cy="398780"/>
          </a:xfrm>
          <a:prstGeom prst="rect">
            <a:avLst/>
          </a:prstGeom>
          <a:noFill/>
        </p:spPr>
        <p:txBody>
          <a:bodyPr wrap="square" rtlCol="0" anchor="t">
            <a:spAutoFit/>
          </a:bodyPr>
          <a:lstStyle/>
          <a:p>
            <a:pPr indent="0">
              <a:buNone/>
            </a:pPr>
            <a:r>
              <a:rPr lang="en-US" altLang="zh-CN" sz="2000" b="1">
                <a:latin typeface="微软雅黑" panose="020B0503020204020204" charset="-122"/>
                <a:ea typeface="微软雅黑" panose="020B0503020204020204" charset="-122"/>
                <a:cs typeface="微软雅黑" panose="020B0503020204020204" charset="-122"/>
                <a:sym typeface="+mn-ea"/>
              </a:rPr>
              <a:t>     </a:t>
            </a:r>
            <a:r>
              <a:rPr lang="zh-CN" altLang="en-US" sz="2000" b="1">
                <a:latin typeface="微软雅黑" panose="020B0503020204020204" charset="-122"/>
                <a:ea typeface="微软雅黑" panose="020B0503020204020204" charset="-122"/>
                <a:cs typeface="微软雅黑" panose="020B0503020204020204" charset="-122"/>
                <a:sym typeface="+mn-ea"/>
              </a:rPr>
              <a:t>论文：</a:t>
            </a:r>
            <a:r>
              <a:rPr lang="zh-CN" altLang="en-US">
                <a:latin typeface="微软雅黑" panose="020B0503020204020204" charset="-122"/>
                <a:ea typeface="微软雅黑" panose="020B0503020204020204" charset="-122"/>
                <a:cs typeface="微软雅黑" panose="020B0503020204020204" charset="-122"/>
                <a:sym typeface="+mn-ea"/>
              </a:rPr>
              <a:t>SqueezeNet: AlexNet-level accuracy with 50x fewer parameters and &lt;0.5MB model size</a:t>
            </a:r>
            <a:r>
              <a:rPr lang="en-US" altLang="zh-CN">
                <a:latin typeface="微软雅黑" panose="020B0503020204020204" charset="-122"/>
                <a:ea typeface="微软雅黑" panose="020B0503020204020204" charset="-122"/>
                <a:cs typeface="微软雅黑" panose="020B0503020204020204" charset="-122"/>
                <a:sym typeface="+mn-ea"/>
              </a:rPr>
              <a:t> </a:t>
            </a:r>
            <a:r>
              <a:rPr lang="en-US">
                <a:latin typeface="微软雅黑" panose="020B0503020204020204" charset="-122"/>
                <a:ea typeface="微软雅黑" panose="020B0503020204020204" charset="-122"/>
                <a:cs typeface="微软雅黑" panose="020B0503020204020204" charset="-122"/>
                <a:sym typeface="+mn-ea"/>
              </a:rPr>
              <a:t>  </a:t>
            </a:r>
            <a:r>
              <a:rPr lang="en-US" sz="2000">
                <a:latin typeface="微软雅黑" panose="020B0503020204020204" charset="-122"/>
                <a:ea typeface="微软雅黑" panose="020B0503020204020204" charset="-122"/>
                <a:cs typeface="微软雅黑" panose="020B0503020204020204" charset="-122"/>
                <a:sym typeface="+mn-ea"/>
              </a:rPr>
              <a:t>      </a:t>
            </a:r>
            <a:endParaRPr sz="2000">
              <a:latin typeface="微软雅黑" panose="020B0503020204020204" charset="-122"/>
              <a:ea typeface="微软雅黑" panose="020B0503020204020204" charset="-122"/>
              <a:cs typeface="微软雅黑" panose="020B0503020204020204" charset="-122"/>
              <a:sym typeface="+mn-ea"/>
            </a:endParaRPr>
          </a:p>
        </p:txBody>
      </p:sp>
      <p:pic>
        <p:nvPicPr>
          <p:cNvPr id="121" name="图片 120"/>
          <p:cNvPicPr/>
          <p:nvPr/>
        </p:nvPicPr>
        <p:blipFill>
          <a:blip r:embed="rId1"/>
          <a:srcRect l="14769" t="1380" r="13676" b="18228"/>
          <a:stretch>
            <a:fillRect/>
          </a:stretch>
        </p:blipFill>
        <p:spPr>
          <a:xfrm>
            <a:off x="749935" y="2032000"/>
            <a:ext cx="5006340" cy="4159885"/>
          </a:xfrm>
          <a:prstGeom prst="rect">
            <a:avLst/>
          </a:prstGeom>
          <a:noFill/>
          <a:ln w="9525">
            <a:noFill/>
          </a:ln>
        </p:spPr>
      </p:pic>
      <p:sp>
        <p:nvSpPr>
          <p:cNvPr id="6" name="文本框 5"/>
          <p:cNvSpPr txBox="1"/>
          <p:nvPr/>
        </p:nvSpPr>
        <p:spPr>
          <a:xfrm>
            <a:off x="6096000" y="2197100"/>
            <a:ext cx="4949825" cy="3784600"/>
          </a:xfrm>
          <a:prstGeom prst="rect">
            <a:avLst/>
          </a:prstGeom>
          <a:noFill/>
        </p:spPr>
        <p:txBody>
          <a:bodyPr wrap="square" rtlCol="0" anchor="t">
            <a:spAutoFit/>
          </a:bodyPr>
          <a:lstStyle/>
          <a:p>
            <a:pPr indent="0">
              <a:buNone/>
            </a:pPr>
            <a:r>
              <a:rPr lang="zh-CN" altLang="en-US" sz="2000" b="1">
                <a:latin typeface="微软雅黑" panose="020B0503020204020204" charset="-122"/>
                <a:ea typeface="微软雅黑" panose="020B0503020204020204" charset="-122"/>
                <a:cs typeface="微软雅黑" panose="020B0503020204020204" charset="-122"/>
                <a:sym typeface="+mn-ea"/>
              </a:rPr>
              <a:t>动机</a:t>
            </a:r>
            <a:r>
              <a:rPr lang="zh-CN" altLang="en-US" sz="2000">
                <a:latin typeface="微软雅黑" panose="020B0503020204020204" charset="-122"/>
                <a:ea typeface="微软雅黑" panose="020B0503020204020204" charset="-122"/>
                <a:cs typeface="微软雅黑" panose="020B0503020204020204" charset="-122"/>
                <a:sym typeface="+mn-ea"/>
              </a:rPr>
              <a:t>：对</a:t>
            </a:r>
            <a:r>
              <a:rPr lang="zh-CN" altLang="en-US" sz="2000" b="1">
                <a:solidFill>
                  <a:srgbClr val="FF0000"/>
                </a:solidFill>
                <a:latin typeface="微软雅黑" panose="020B0503020204020204" charset="-122"/>
                <a:ea typeface="微软雅黑" panose="020B0503020204020204" charset="-122"/>
                <a:cs typeface="微软雅黑" panose="020B0503020204020204" charset="-122"/>
                <a:sym typeface="+mn-ea"/>
              </a:rPr>
              <a:t>卷积神经网络的设计空间</a:t>
            </a:r>
            <a:r>
              <a:rPr lang="zh-CN" altLang="en-US" sz="2000">
                <a:latin typeface="微软雅黑" panose="020B0503020204020204" charset="-122"/>
                <a:ea typeface="微软雅黑" panose="020B0503020204020204" charset="-122"/>
                <a:cs typeface="微软雅黑" panose="020B0503020204020204" charset="-122"/>
                <a:sym typeface="+mn-ea"/>
              </a:rPr>
              <a:t>探索</a:t>
            </a:r>
            <a:endParaRPr lang="zh-CN" altLang="en-US" sz="2000">
              <a:latin typeface="微软雅黑" panose="020B0503020204020204" charset="-122"/>
              <a:ea typeface="微软雅黑" panose="020B0503020204020204" charset="-122"/>
              <a:cs typeface="微软雅黑" panose="020B0503020204020204" charset="-122"/>
              <a:sym typeface="+mn-ea"/>
            </a:endParaRPr>
          </a:p>
          <a:p>
            <a:pPr indent="0">
              <a:buNone/>
            </a:pPr>
            <a:r>
              <a:rPr lang="en-US" altLang="zh-CN" sz="2000">
                <a:latin typeface="微软雅黑" panose="020B0503020204020204" charset="-122"/>
                <a:ea typeface="微软雅黑" panose="020B0503020204020204" charset="-122"/>
                <a:cs typeface="微软雅黑" panose="020B0503020204020204" charset="-122"/>
                <a:sym typeface="+mn-ea"/>
              </a:rPr>
              <a:t>    </a:t>
            </a:r>
            <a:r>
              <a:rPr lang="en-US" altLang="zh-CN" sz="2000" b="1">
                <a:latin typeface="微软雅黑" panose="020B0503020204020204" charset="-122"/>
                <a:ea typeface="微软雅黑" panose="020B0503020204020204" charset="-122"/>
                <a:cs typeface="微软雅黑" panose="020B0503020204020204" charset="-122"/>
                <a:sym typeface="+mn-ea"/>
              </a:rPr>
              <a:t> </a:t>
            </a:r>
            <a:endParaRPr lang="en-US" altLang="zh-CN" sz="2000" b="1">
              <a:latin typeface="微软雅黑" panose="020B0503020204020204" charset="-122"/>
              <a:ea typeface="微软雅黑" panose="020B0503020204020204" charset="-122"/>
              <a:cs typeface="微软雅黑" panose="020B0503020204020204" charset="-122"/>
              <a:sym typeface="+mn-ea"/>
            </a:endParaRPr>
          </a:p>
          <a:p>
            <a:pPr indent="0">
              <a:buNone/>
            </a:pPr>
            <a:r>
              <a:rPr lang="zh-CN" altLang="en-US" sz="2000" b="1">
                <a:latin typeface="微软雅黑" panose="020B0503020204020204" charset="-122"/>
                <a:ea typeface="微软雅黑" panose="020B0503020204020204" charset="-122"/>
                <a:cs typeface="微软雅黑" panose="020B0503020204020204" charset="-122"/>
                <a:sym typeface="+mn-ea"/>
              </a:rPr>
              <a:t>特点：</a:t>
            </a:r>
            <a:endParaRPr lang="zh-CN" altLang="en-US" sz="2000" b="1">
              <a:latin typeface="微软雅黑" panose="020B0503020204020204" charset="-122"/>
              <a:ea typeface="微软雅黑" panose="020B0503020204020204" charset="-122"/>
              <a:cs typeface="微软雅黑" panose="020B0503020204020204" charset="-122"/>
              <a:sym typeface="+mn-ea"/>
            </a:endParaRPr>
          </a:p>
          <a:p>
            <a:pPr marL="342900" indent="-342900">
              <a:buFont typeface="Arial" panose="020B0604020202020204" pitchFamily="34" charset="0"/>
              <a:buChar char="•"/>
            </a:pPr>
            <a:r>
              <a:rPr sz="2000">
                <a:latin typeface="微软雅黑" panose="020B0503020204020204" charset="-122"/>
                <a:ea typeface="微软雅黑" panose="020B0503020204020204" charset="-122"/>
                <a:cs typeface="微软雅黑" panose="020B0503020204020204" charset="-122"/>
                <a:sym typeface="+mn-ea"/>
              </a:rPr>
              <a:t>SqueezeNet是由若干个Fire模块结合卷积网络中卷积层，降采样层，全连接等层组成的。</a:t>
            </a:r>
            <a:endParaRPr sz="2000">
              <a:latin typeface="微软雅黑" panose="020B0503020204020204" charset="-122"/>
              <a:ea typeface="微软雅黑" panose="020B0503020204020204" charset="-122"/>
              <a:cs typeface="微软雅黑" panose="020B0503020204020204" charset="-122"/>
              <a:sym typeface="+mn-ea"/>
            </a:endParaRPr>
          </a:p>
          <a:p>
            <a:pPr marL="342900" indent="-342900">
              <a:buFont typeface="Arial" panose="020B0604020202020204" pitchFamily="34" charset="0"/>
              <a:buChar char="•"/>
            </a:pPr>
            <a:r>
              <a:rPr sz="2000">
                <a:latin typeface="微软雅黑" panose="020B0503020204020204" charset="-122"/>
                <a:ea typeface="微软雅黑" panose="020B0503020204020204" charset="-122"/>
                <a:cs typeface="微软雅黑" panose="020B0503020204020204" charset="-122"/>
                <a:sym typeface="+mn-ea"/>
              </a:rPr>
              <a:t>SqueezeNet</a:t>
            </a:r>
            <a:r>
              <a:rPr sz="2000" b="1">
                <a:solidFill>
                  <a:srgbClr val="FF0000"/>
                </a:solidFill>
                <a:latin typeface="微软雅黑" panose="020B0503020204020204" charset="-122"/>
                <a:ea typeface="微软雅黑" panose="020B0503020204020204" charset="-122"/>
                <a:cs typeface="微软雅黑" panose="020B0503020204020204" charset="-122"/>
                <a:sym typeface="+mn-ea"/>
              </a:rPr>
              <a:t>创新点在于提出了</a:t>
            </a:r>
            <a:r>
              <a:rPr lang="en-US" sz="2000" b="1">
                <a:solidFill>
                  <a:srgbClr val="FF0000"/>
                </a:solidFill>
                <a:latin typeface="微软雅黑" panose="020B0503020204020204" charset="-122"/>
                <a:ea typeface="微软雅黑" panose="020B0503020204020204" charset="-122"/>
                <a:cs typeface="微软雅黑" panose="020B0503020204020204" charset="-122"/>
                <a:sym typeface="+mn-ea"/>
              </a:rPr>
              <a:t>F</a:t>
            </a:r>
            <a:r>
              <a:rPr sz="2000" b="1">
                <a:solidFill>
                  <a:srgbClr val="FF0000"/>
                </a:solidFill>
                <a:latin typeface="微软雅黑" panose="020B0503020204020204" charset="-122"/>
                <a:ea typeface="微软雅黑" panose="020B0503020204020204" charset="-122"/>
                <a:cs typeface="微软雅黑" panose="020B0503020204020204" charset="-122"/>
                <a:sym typeface="+mn-ea"/>
              </a:rPr>
              <a:t>ire </a:t>
            </a:r>
            <a:r>
              <a:rPr lang="zh-CN" sz="2000" b="1">
                <a:solidFill>
                  <a:srgbClr val="FF0000"/>
                </a:solidFill>
                <a:latin typeface="微软雅黑" panose="020B0503020204020204" charset="-122"/>
                <a:ea typeface="微软雅黑" panose="020B0503020204020204" charset="-122"/>
                <a:cs typeface="微软雅黑" panose="020B0503020204020204" charset="-122"/>
                <a:sym typeface="+mn-ea"/>
              </a:rPr>
              <a:t>模块</a:t>
            </a:r>
            <a:r>
              <a:rPr sz="2000">
                <a:latin typeface="微软雅黑" panose="020B0503020204020204" charset="-122"/>
                <a:ea typeface="微软雅黑" panose="020B0503020204020204" charset="-122"/>
                <a:cs typeface="微软雅黑" panose="020B0503020204020204" charset="-122"/>
                <a:sym typeface="+mn-ea"/>
              </a:rPr>
              <a:t>，包括两个部分，squeeze和expand。</a:t>
            </a:r>
            <a:endParaRPr sz="2000">
              <a:latin typeface="微软雅黑" panose="020B0503020204020204" charset="-122"/>
              <a:ea typeface="微软雅黑" panose="020B0503020204020204" charset="-122"/>
              <a:cs typeface="微软雅黑" panose="020B0503020204020204" charset="-122"/>
              <a:sym typeface="+mn-ea"/>
            </a:endParaRPr>
          </a:p>
          <a:p>
            <a:pPr marL="342900" indent="-342900">
              <a:buFont typeface="Arial" panose="020B0604020202020204" pitchFamily="34" charset="0"/>
              <a:buChar char="•"/>
            </a:pPr>
            <a:r>
              <a:rPr sz="2000">
                <a:latin typeface="微软雅黑" panose="020B0503020204020204" charset="-122"/>
                <a:ea typeface="微软雅黑" panose="020B0503020204020204" charset="-122"/>
                <a:cs typeface="微软雅黑" panose="020B0503020204020204" charset="-122"/>
                <a:sym typeface="+mn-ea"/>
              </a:rPr>
              <a:t> SqueezeNet的参数比 AlexNet少50</a:t>
            </a:r>
            <a:r>
              <a:rPr lang="zh-CN" sz="2000">
                <a:latin typeface="微软雅黑" panose="020B0503020204020204" charset="-122"/>
                <a:ea typeface="微软雅黑" panose="020B0503020204020204" charset="-122"/>
                <a:cs typeface="微软雅黑" panose="020B0503020204020204" charset="-122"/>
                <a:sym typeface="+mn-ea"/>
              </a:rPr>
              <a:t>倍</a:t>
            </a:r>
            <a:r>
              <a:rPr sz="2000">
                <a:latin typeface="微软雅黑" panose="020B0503020204020204" charset="-122"/>
                <a:ea typeface="微软雅黑" panose="020B0503020204020204" charset="-122"/>
                <a:cs typeface="微软雅黑" panose="020B0503020204020204" charset="-122"/>
                <a:sym typeface="+mn-ea"/>
              </a:rPr>
              <a:t>, 并且在 ImageNet 上保持 AlexNet 级别的准确性。</a:t>
            </a:r>
            <a:endParaRPr sz="2000">
              <a:latin typeface="微软雅黑" panose="020B0503020204020204" charset="-122"/>
              <a:ea typeface="微软雅黑" panose="020B0503020204020204" charset="-122"/>
              <a:cs typeface="微软雅黑" panose="020B0503020204020204" charset="-122"/>
              <a:sym typeface="+mn-ea"/>
            </a:endParaRPr>
          </a:p>
          <a:p>
            <a:pPr indent="0">
              <a:buNone/>
            </a:pPr>
            <a:endParaRPr sz="2000">
              <a:latin typeface="微软雅黑" panose="020B0503020204020204" charset="-122"/>
              <a:ea typeface="微软雅黑" panose="020B0503020204020204" charset="-122"/>
              <a:cs typeface="微软雅黑" panose="020B0503020204020204" charset="-122"/>
              <a:sym typeface="+mn-ea"/>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054225" y="0"/>
            <a:ext cx="15537180" cy="6858000"/>
            <a:chOff x="-3235" y="0"/>
            <a:chExt cx="24468" cy="10800"/>
          </a:xfrm>
        </p:grpSpPr>
        <p:grpSp>
          <p:nvGrpSpPr>
            <p:cNvPr id="16" name="组合 15"/>
            <p:cNvGrpSpPr/>
            <p:nvPr/>
          </p:nvGrpSpPr>
          <p:grpSpPr>
            <a:xfrm>
              <a:off x="-3235" y="0"/>
              <a:ext cx="24469" cy="10800"/>
              <a:chOff x="-3235" y="0"/>
              <a:chExt cx="24469" cy="10800"/>
            </a:xfrm>
          </p:grpSpPr>
          <p:sp>
            <p:nvSpPr>
              <p:cNvPr id="15" name="矩形 14"/>
              <p:cNvSpPr/>
              <p:nvPr/>
            </p:nvSpPr>
            <p:spPr>
              <a:xfrm>
                <a:off x="0" y="0"/>
                <a:ext cx="19200" cy="10800"/>
              </a:xfrm>
              <a:prstGeom prst="rect">
                <a:avLst/>
              </a:prstGeom>
              <a:solidFill>
                <a:srgbClr val="E9E1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等腰三角形 16"/>
              <p:cNvSpPr/>
              <p:nvPr/>
            </p:nvSpPr>
            <p:spPr>
              <a:xfrm rot="16200000">
                <a:off x="12473" y="1272"/>
                <a:ext cx="7999" cy="5454"/>
              </a:xfrm>
              <a:prstGeom prst="triangle">
                <a:avLst>
                  <a:gd name="adj" fmla="val 52262"/>
                </a:avLst>
              </a:prstGeom>
              <a:solidFill>
                <a:srgbClr val="E9BF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任意多边形 17"/>
              <p:cNvSpPr/>
              <p:nvPr/>
            </p:nvSpPr>
            <p:spPr>
              <a:xfrm rot="2280000">
                <a:off x="-3235" y="4699"/>
                <a:ext cx="18062" cy="5102"/>
              </a:xfrm>
              <a:custGeom>
                <a:avLst/>
                <a:gdLst/>
                <a:ahLst/>
                <a:cxnLst>
                  <a:cxn ang="3">
                    <a:pos x="hc" y="t"/>
                  </a:cxn>
                  <a:cxn ang="cd2">
                    <a:pos x="l" y="vc"/>
                  </a:cxn>
                  <a:cxn ang="cd4">
                    <a:pos x="hc" y="b"/>
                  </a:cxn>
                  <a:cxn ang="0">
                    <a:pos x="r" y="vc"/>
                  </a:cxn>
                </a:cxnLst>
                <a:rect l="l" t="t" r="r" b="b"/>
                <a:pathLst>
                  <a:path w="18062" h="5102">
                    <a:moveTo>
                      <a:pt x="520" y="0"/>
                    </a:moveTo>
                    <a:lnTo>
                      <a:pt x="18062" y="0"/>
                    </a:lnTo>
                    <a:lnTo>
                      <a:pt x="11531" y="5102"/>
                    </a:lnTo>
                    <a:lnTo>
                      <a:pt x="3669" y="5102"/>
                    </a:lnTo>
                    <a:lnTo>
                      <a:pt x="0" y="406"/>
                    </a:lnTo>
                    <a:lnTo>
                      <a:pt x="520" y="0"/>
                    </a:lnTo>
                    <a:close/>
                  </a:path>
                </a:pathLst>
              </a:custGeom>
              <a:solidFill>
                <a:srgbClr val="57A1B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9" name="任意多边形 18"/>
              <p:cNvSpPr/>
              <p:nvPr/>
            </p:nvSpPr>
            <p:spPr>
              <a:xfrm rot="2280000">
                <a:off x="-24" y="1985"/>
                <a:ext cx="21259" cy="5100"/>
              </a:xfrm>
              <a:custGeom>
                <a:avLst/>
                <a:gdLst/>
                <a:ahLst/>
                <a:cxnLst>
                  <a:cxn ang="3">
                    <a:pos x="hc" y="t"/>
                  </a:cxn>
                  <a:cxn ang="cd2">
                    <a:pos x="l" y="vc"/>
                  </a:cxn>
                  <a:cxn ang="cd4">
                    <a:pos x="hc" y="b"/>
                  </a:cxn>
                  <a:cxn ang="0">
                    <a:pos x="r" y="vc"/>
                  </a:cxn>
                </a:cxnLst>
                <a:rect l="l" t="t" r="r" b="b"/>
                <a:pathLst>
                  <a:path w="21259" h="5100">
                    <a:moveTo>
                      <a:pt x="6528" y="0"/>
                    </a:moveTo>
                    <a:lnTo>
                      <a:pt x="19544" y="0"/>
                    </a:lnTo>
                    <a:lnTo>
                      <a:pt x="21259" y="2196"/>
                    </a:lnTo>
                    <a:lnTo>
                      <a:pt x="17542" y="5100"/>
                    </a:lnTo>
                    <a:lnTo>
                      <a:pt x="0" y="5100"/>
                    </a:lnTo>
                    <a:lnTo>
                      <a:pt x="6528" y="0"/>
                    </a:lnTo>
                    <a:close/>
                  </a:path>
                </a:pathLst>
              </a:custGeom>
              <a:solidFill>
                <a:srgbClr val="48576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20" name="矩形 19"/>
            <p:cNvSpPr/>
            <p:nvPr/>
          </p:nvSpPr>
          <p:spPr>
            <a:xfrm>
              <a:off x="560" y="490"/>
              <a:ext cx="18080" cy="98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3" name="组合 62"/>
          <p:cNvGrpSpPr/>
          <p:nvPr/>
        </p:nvGrpSpPr>
        <p:grpSpPr>
          <a:xfrm>
            <a:off x="622935" y="882015"/>
            <a:ext cx="467360" cy="262890"/>
            <a:chOff x="981" y="929"/>
            <a:chExt cx="736" cy="414"/>
          </a:xfrm>
        </p:grpSpPr>
        <p:cxnSp>
          <p:nvCxnSpPr>
            <p:cNvPr id="46" name="直接连接符 45"/>
            <p:cNvCxnSpPr/>
            <p:nvPr/>
          </p:nvCxnSpPr>
          <p:spPr>
            <a:xfrm>
              <a:off x="981" y="1343"/>
              <a:ext cx="737" cy="0"/>
            </a:xfrm>
            <a:prstGeom prst="line">
              <a:avLst/>
            </a:prstGeom>
            <a:ln w="69850">
              <a:solidFill>
                <a:srgbClr val="485766"/>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a:off x="981" y="1145"/>
              <a:ext cx="737" cy="0"/>
            </a:xfrm>
            <a:prstGeom prst="line">
              <a:avLst/>
            </a:prstGeom>
            <a:ln w="69850">
              <a:solidFill>
                <a:srgbClr val="57A1BB"/>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a:off x="981" y="929"/>
              <a:ext cx="737" cy="0"/>
            </a:xfrm>
            <a:prstGeom prst="line">
              <a:avLst/>
            </a:prstGeom>
            <a:ln w="69850">
              <a:solidFill>
                <a:srgbClr val="E9BF62"/>
              </a:solidFill>
            </a:ln>
          </p:spPr>
          <p:style>
            <a:lnRef idx="1">
              <a:schemeClr val="accent1"/>
            </a:lnRef>
            <a:fillRef idx="0">
              <a:schemeClr val="accent1"/>
            </a:fillRef>
            <a:effectRef idx="0">
              <a:schemeClr val="accent1"/>
            </a:effectRef>
            <a:fontRef idx="minor">
              <a:schemeClr val="tx1"/>
            </a:fontRef>
          </p:style>
        </p:cxnSp>
      </p:grpSp>
      <p:sp>
        <p:nvSpPr>
          <p:cNvPr id="3" name="灯片编号占位符 2"/>
          <p:cNvSpPr>
            <a:spLocks noGrp="1"/>
          </p:cNvSpPr>
          <p:nvPr>
            <p:ph type="sldNum" sz="quarter" idx="12"/>
          </p:nvPr>
        </p:nvSpPr>
        <p:spPr/>
        <p:txBody>
          <a:bodyPr/>
          <a:lstStyle/>
          <a:p>
            <a:pPr lvl="0"/>
            <a:fld id="{9A0DB2DC-4C9A-4742-B13C-FB6460FD3503}" type="slidenum">
              <a:rPr lang="zh-CN" altLang="en-US" dirty="0"/>
            </a:fld>
            <a:endParaRPr lang="zh-CN" altLang="en-US" dirty="0">
              <a:ea typeface="宋体" panose="02010600030101010101" pitchFamily="2" charset="-122"/>
            </a:endParaRPr>
          </a:p>
        </p:txBody>
      </p:sp>
      <p:sp>
        <p:nvSpPr>
          <p:cNvPr id="4" name="文本框 3"/>
          <p:cNvSpPr txBox="1"/>
          <p:nvPr/>
        </p:nvSpPr>
        <p:spPr>
          <a:xfrm>
            <a:off x="1257935" y="727710"/>
            <a:ext cx="6096000" cy="583565"/>
          </a:xfrm>
          <a:prstGeom prst="rect">
            <a:avLst/>
          </a:prstGeom>
          <a:noFill/>
        </p:spPr>
        <p:txBody>
          <a:bodyPr wrap="square" rtlCol="0" anchor="t">
            <a:spAutoFit/>
          </a:bodyPr>
          <a:lstStyle/>
          <a:p>
            <a:r>
              <a:rPr lang="en-US" altLang="zh-CN" sz="3200" b="1" dirty="0" err="1">
                <a:sym typeface="+mn-ea"/>
              </a:rPr>
              <a:t>MobileNet</a:t>
            </a:r>
            <a:r>
              <a:rPr lang="en-US" altLang="zh-CN" sz="3200" b="1" dirty="0">
                <a:sym typeface="+mn-ea"/>
              </a:rPr>
              <a:t> V1</a:t>
            </a:r>
            <a:r>
              <a:rPr lang="zh-CN" sz="3200" b="1" dirty="0">
                <a:sym typeface="+mn-ea"/>
              </a:rPr>
              <a:t>（</a:t>
            </a:r>
            <a:r>
              <a:rPr lang="en-US" altLang="zh-CN" sz="3200" b="1" dirty="0">
                <a:sym typeface="+mn-ea"/>
              </a:rPr>
              <a:t>2017)</a:t>
            </a:r>
            <a:endParaRPr lang="en-US" altLang="zh-CN" sz="3200" b="1" dirty="0">
              <a:sym typeface="+mn-ea"/>
            </a:endParaRPr>
          </a:p>
        </p:txBody>
      </p:sp>
      <p:sp>
        <p:nvSpPr>
          <p:cNvPr id="5" name="文本框 4"/>
          <p:cNvSpPr txBox="1"/>
          <p:nvPr/>
        </p:nvSpPr>
        <p:spPr>
          <a:xfrm>
            <a:off x="622935" y="1480185"/>
            <a:ext cx="10546715" cy="1938020"/>
          </a:xfrm>
          <a:prstGeom prst="rect">
            <a:avLst/>
          </a:prstGeom>
          <a:noFill/>
        </p:spPr>
        <p:txBody>
          <a:bodyPr wrap="square" rtlCol="0" anchor="t">
            <a:spAutoFit/>
          </a:bodyPr>
          <a:lstStyle/>
          <a:p>
            <a:pPr indent="0">
              <a:buNone/>
            </a:pPr>
            <a:r>
              <a:rPr lang="en-US" altLang="zh-CN" sz="2000" b="1" dirty="0">
                <a:latin typeface="微软雅黑" panose="020B0503020204020204" charset="-122"/>
                <a:ea typeface="微软雅黑" panose="020B0503020204020204" charset="-122"/>
                <a:cs typeface="微软雅黑" panose="020B0503020204020204" charset="-122"/>
                <a:sym typeface="+mn-ea"/>
              </a:rPr>
              <a:t>     </a:t>
            </a:r>
            <a:r>
              <a:rPr lang="zh-CN" altLang="en-US" sz="2000" b="1" dirty="0">
                <a:latin typeface="微软雅黑" panose="020B0503020204020204" charset="-122"/>
                <a:ea typeface="微软雅黑" panose="020B0503020204020204" charset="-122"/>
                <a:cs typeface="微软雅黑" panose="020B0503020204020204" charset="-122"/>
                <a:sym typeface="+mn-ea"/>
              </a:rPr>
              <a:t>论文</a:t>
            </a:r>
            <a:r>
              <a:rPr lang="zh-CN" altLang="en-US" sz="2000" dirty="0">
                <a:latin typeface="微软雅黑" panose="020B0503020204020204" charset="-122"/>
                <a:ea typeface="微软雅黑" panose="020B0503020204020204" charset="-122"/>
                <a:cs typeface="微软雅黑" panose="020B0503020204020204" charset="-122"/>
                <a:sym typeface="+mn-ea"/>
              </a:rPr>
              <a:t>：</a:t>
            </a:r>
            <a:r>
              <a:rPr lang="en-US" altLang="zh-CN" dirty="0" err="1">
                <a:latin typeface="微软雅黑" panose="020B0503020204020204" charset="-122"/>
                <a:ea typeface="微软雅黑" panose="020B0503020204020204" charset="-122"/>
                <a:cs typeface="微软雅黑" panose="020B0503020204020204" charset="-122"/>
                <a:sym typeface="+mn-ea"/>
              </a:rPr>
              <a:t>MobileNets</a:t>
            </a:r>
            <a:r>
              <a:rPr lang="en-US" altLang="zh-CN" dirty="0">
                <a:latin typeface="微软雅黑" panose="020B0503020204020204" charset="-122"/>
                <a:ea typeface="微软雅黑" panose="020B0503020204020204" charset="-122"/>
                <a:cs typeface="微软雅黑" panose="020B0503020204020204" charset="-122"/>
                <a:sym typeface="+mn-ea"/>
              </a:rPr>
              <a:t>: Efficient Convolutional Neural Networks for Mobile Vision Applications</a:t>
            </a:r>
            <a:endParaRPr sz="2000" dirty="0">
              <a:latin typeface="微软雅黑" panose="020B0503020204020204" charset="-122"/>
              <a:ea typeface="微软雅黑" panose="020B0503020204020204" charset="-122"/>
              <a:cs typeface="微软雅黑" panose="020B0503020204020204" charset="-122"/>
              <a:sym typeface="+mn-ea"/>
            </a:endParaRPr>
          </a:p>
          <a:p>
            <a:pPr indent="0">
              <a:buNone/>
            </a:pPr>
            <a:r>
              <a:rPr lang="en-US" altLang="zh-CN" sz="2000" dirty="0">
                <a:latin typeface="微软雅黑" panose="020B0503020204020204" charset="-122"/>
                <a:ea typeface="微软雅黑" panose="020B0503020204020204" charset="-122"/>
                <a:cs typeface="微软雅黑" panose="020B0503020204020204" charset="-122"/>
                <a:sym typeface="+mn-ea"/>
              </a:rPr>
              <a:t>     </a:t>
            </a:r>
            <a:r>
              <a:rPr sz="2000" dirty="0">
                <a:latin typeface="微软雅黑" panose="020B0503020204020204" charset="-122"/>
                <a:ea typeface="微软雅黑" panose="020B0503020204020204" charset="-122"/>
                <a:cs typeface="微软雅黑" panose="020B0503020204020204" charset="-122"/>
                <a:sym typeface="+mn-ea"/>
              </a:rPr>
              <a:t>2017年4月，谷歌提出MobileNetV1，这一</a:t>
            </a:r>
            <a:r>
              <a:rPr sz="2000" b="1" dirty="0">
                <a:solidFill>
                  <a:srgbClr val="FF0000"/>
                </a:solidFill>
                <a:latin typeface="微软雅黑" panose="020B0503020204020204" charset="-122"/>
                <a:ea typeface="微软雅黑" panose="020B0503020204020204" charset="-122"/>
                <a:cs typeface="微软雅黑" panose="020B0503020204020204" charset="-122"/>
                <a:sym typeface="+mn-ea"/>
              </a:rPr>
              <a:t>专注于在移动设备上的轻量级神经网络</a:t>
            </a:r>
            <a:r>
              <a:rPr sz="2000" dirty="0">
                <a:latin typeface="微软雅黑" panose="020B0503020204020204" charset="-122"/>
                <a:ea typeface="微软雅黑" panose="020B0503020204020204" charset="-122"/>
                <a:cs typeface="微软雅黑" panose="020B0503020204020204" charset="-122"/>
                <a:sym typeface="+mn-ea"/>
              </a:rPr>
              <a:t>。</a:t>
            </a:r>
            <a:endParaRPr sz="2000" dirty="0">
              <a:latin typeface="微软雅黑" panose="020B0503020204020204" charset="-122"/>
              <a:ea typeface="微软雅黑" panose="020B0503020204020204" charset="-122"/>
              <a:cs typeface="微软雅黑" panose="020B0503020204020204" charset="-122"/>
              <a:sym typeface="+mn-ea"/>
            </a:endParaRPr>
          </a:p>
          <a:p>
            <a:pPr indent="0">
              <a:buNone/>
            </a:pPr>
            <a:r>
              <a:rPr lang="en-US" sz="2000" dirty="0">
                <a:latin typeface="微软雅黑" panose="020B0503020204020204" charset="-122"/>
                <a:ea typeface="微软雅黑" panose="020B0503020204020204" charset="-122"/>
                <a:cs typeface="微软雅黑" panose="020B0503020204020204" charset="-122"/>
                <a:sym typeface="+mn-ea"/>
              </a:rPr>
              <a:t>     </a:t>
            </a:r>
            <a:r>
              <a:rPr lang="zh-CN" altLang="en-US" sz="2000" b="1" dirty="0">
                <a:latin typeface="微软雅黑" panose="020B0503020204020204" charset="-122"/>
                <a:ea typeface="微软雅黑" panose="020B0503020204020204" charset="-122"/>
                <a:cs typeface="微软雅黑" panose="020B0503020204020204" charset="-122"/>
                <a:sym typeface="+mn-ea"/>
              </a:rPr>
              <a:t>特点：</a:t>
            </a:r>
            <a:r>
              <a:rPr sz="2000" b="1" dirty="0">
                <a:solidFill>
                  <a:srgbClr val="FF0000"/>
                </a:solidFill>
                <a:latin typeface="微软雅黑" panose="020B0503020204020204" charset="-122"/>
                <a:ea typeface="微软雅黑" panose="020B0503020204020204" charset="-122"/>
                <a:cs typeface="微软雅黑" panose="020B0503020204020204" charset="-122"/>
                <a:sym typeface="+mn-ea"/>
              </a:rPr>
              <a:t>MobileNetV1将标准卷积分解成一个深度卷积和一个点卷积</a:t>
            </a:r>
            <a:r>
              <a:rPr sz="2000" dirty="0">
                <a:latin typeface="微软雅黑" panose="020B0503020204020204" charset="-122"/>
                <a:ea typeface="微软雅黑" panose="020B0503020204020204" charset="-122"/>
                <a:cs typeface="微软雅黑" panose="020B0503020204020204" charset="-122"/>
                <a:sym typeface="+mn-ea"/>
              </a:rPr>
              <a:t>，即Depthwise和Pointwise。</a:t>
            </a:r>
            <a:r>
              <a:rPr sz="2000" b="1" dirty="0">
                <a:solidFill>
                  <a:srgbClr val="FF0000"/>
                </a:solidFill>
                <a:latin typeface="微软雅黑" panose="020B0503020204020204" charset="-122"/>
                <a:ea typeface="微软雅黑" panose="020B0503020204020204" charset="-122"/>
                <a:cs typeface="微软雅黑" panose="020B0503020204020204" charset="-122"/>
                <a:sym typeface="+mn-ea"/>
              </a:rPr>
              <a:t>Depthwise将每个卷积核应用到每一个通道</a:t>
            </a:r>
            <a:r>
              <a:rPr sz="2000" dirty="0">
                <a:latin typeface="微软雅黑" panose="020B0503020204020204" charset="-122"/>
                <a:ea typeface="微软雅黑" panose="020B0503020204020204" charset="-122"/>
                <a:cs typeface="微软雅黑" panose="020B0503020204020204" charset="-122"/>
                <a:sym typeface="+mn-ea"/>
              </a:rPr>
              <a:t>，而</a:t>
            </a:r>
            <a:r>
              <a:rPr sz="2000" b="1" dirty="0">
                <a:solidFill>
                  <a:srgbClr val="FF0000"/>
                </a:solidFill>
                <a:latin typeface="微软雅黑" panose="020B0503020204020204" charset="-122"/>
                <a:ea typeface="微软雅黑" panose="020B0503020204020204" charset="-122"/>
                <a:cs typeface="微软雅黑" panose="020B0503020204020204" charset="-122"/>
                <a:sym typeface="+mn-ea"/>
              </a:rPr>
              <a:t>Pointwise中1 × 1卷积则用来组合通道卷积的输出</a:t>
            </a:r>
            <a:r>
              <a:rPr sz="2000" dirty="0">
                <a:latin typeface="微软雅黑" panose="020B0503020204020204" charset="-122"/>
                <a:ea typeface="微软雅黑" panose="020B0503020204020204" charset="-122"/>
                <a:cs typeface="微软雅黑" panose="020B0503020204020204" charset="-122"/>
                <a:sym typeface="+mn-ea"/>
              </a:rPr>
              <a:t>。而后，通过一个流线型的架构（堆叠式），</a:t>
            </a:r>
            <a:r>
              <a:rPr sz="2000" dirty="0" err="1">
                <a:latin typeface="微软雅黑" panose="020B0503020204020204" charset="-122"/>
                <a:ea typeface="微软雅黑" panose="020B0503020204020204" charset="-122"/>
                <a:cs typeface="微软雅黑" panose="020B0503020204020204" charset="-122"/>
                <a:sym typeface="+mn-ea"/>
              </a:rPr>
              <a:t>都是由深度可分离的卷积模块堆叠的，构成最后的模型</a:t>
            </a:r>
            <a:r>
              <a:rPr sz="2000" dirty="0">
                <a:latin typeface="微软雅黑" panose="020B0503020204020204" charset="-122"/>
                <a:ea typeface="微软雅黑" panose="020B0503020204020204" charset="-122"/>
                <a:cs typeface="微软雅黑" panose="020B0503020204020204" charset="-122"/>
                <a:sym typeface="+mn-ea"/>
              </a:rPr>
              <a:t>。</a:t>
            </a:r>
            <a:endParaRPr sz="2000" dirty="0">
              <a:latin typeface="微软雅黑" panose="020B0503020204020204" charset="-122"/>
              <a:ea typeface="微软雅黑" panose="020B0503020204020204" charset="-122"/>
              <a:cs typeface="微软雅黑" panose="020B0503020204020204" charset="-122"/>
              <a:sym typeface="+mn-ea"/>
            </a:endParaRPr>
          </a:p>
        </p:txBody>
      </p:sp>
      <p:pic>
        <p:nvPicPr>
          <p:cNvPr id="112" name="图片 111"/>
          <p:cNvPicPr/>
          <p:nvPr/>
        </p:nvPicPr>
        <p:blipFill>
          <a:blip r:embed="rId1"/>
          <a:srcRect l="13296" t="28685" r="3954" b="9363"/>
          <a:stretch>
            <a:fillRect/>
          </a:stretch>
        </p:blipFill>
        <p:spPr>
          <a:xfrm>
            <a:off x="821055" y="3587750"/>
            <a:ext cx="4620895" cy="2429510"/>
          </a:xfrm>
          <a:prstGeom prst="rect">
            <a:avLst/>
          </a:prstGeom>
          <a:noFill/>
          <a:ln w="9525">
            <a:noFill/>
          </a:ln>
        </p:spPr>
      </p:pic>
      <p:pic>
        <p:nvPicPr>
          <p:cNvPr id="113" name="图片 112"/>
          <p:cNvPicPr/>
          <p:nvPr/>
        </p:nvPicPr>
        <p:blipFill>
          <a:blip r:embed="rId2"/>
          <a:srcRect b="6085"/>
          <a:stretch>
            <a:fillRect/>
          </a:stretch>
        </p:blipFill>
        <p:spPr>
          <a:xfrm>
            <a:off x="5819140" y="3522980"/>
            <a:ext cx="4777740" cy="2791460"/>
          </a:xfrm>
          <a:prstGeom prst="rect">
            <a:avLst/>
          </a:prstGeom>
          <a:noFill/>
          <a:ln w="9525">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054225" y="0"/>
            <a:ext cx="15537180" cy="6858000"/>
            <a:chOff x="-3235" y="0"/>
            <a:chExt cx="24468" cy="10800"/>
          </a:xfrm>
        </p:grpSpPr>
        <p:grpSp>
          <p:nvGrpSpPr>
            <p:cNvPr id="16" name="组合 15"/>
            <p:cNvGrpSpPr/>
            <p:nvPr/>
          </p:nvGrpSpPr>
          <p:grpSpPr>
            <a:xfrm>
              <a:off x="-3235" y="0"/>
              <a:ext cx="24469" cy="10800"/>
              <a:chOff x="-3235" y="0"/>
              <a:chExt cx="24469" cy="10800"/>
            </a:xfrm>
          </p:grpSpPr>
          <p:sp>
            <p:nvSpPr>
              <p:cNvPr id="15" name="矩形 14"/>
              <p:cNvSpPr/>
              <p:nvPr/>
            </p:nvSpPr>
            <p:spPr>
              <a:xfrm>
                <a:off x="0" y="0"/>
                <a:ext cx="19200" cy="10800"/>
              </a:xfrm>
              <a:prstGeom prst="rect">
                <a:avLst/>
              </a:prstGeom>
              <a:solidFill>
                <a:srgbClr val="E9E1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等腰三角形 16"/>
              <p:cNvSpPr/>
              <p:nvPr/>
            </p:nvSpPr>
            <p:spPr>
              <a:xfrm rot="16200000">
                <a:off x="12473" y="1272"/>
                <a:ext cx="7999" cy="5454"/>
              </a:xfrm>
              <a:prstGeom prst="triangle">
                <a:avLst>
                  <a:gd name="adj" fmla="val 52262"/>
                </a:avLst>
              </a:prstGeom>
              <a:solidFill>
                <a:srgbClr val="E9BF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任意多边形 17"/>
              <p:cNvSpPr/>
              <p:nvPr/>
            </p:nvSpPr>
            <p:spPr>
              <a:xfrm rot="2280000">
                <a:off x="-3235" y="4699"/>
                <a:ext cx="18062" cy="5102"/>
              </a:xfrm>
              <a:custGeom>
                <a:avLst/>
                <a:gdLst/>
                <a:ahLst/>
                <a:cxnLst>
                  <a:cxn ang="3">
                    <a:pos x="hc" y="t"/>
                  </a:cxn>
                  <a:cxn ang="cd2">
                    <a:pos x="l" y="vc"/>
                  </a:cxn>
                  <a:cxn ang="cd4">
                    <a:pos x="hc" y="b"/>
                  </a:cxn>
                  <a:cxn ang="0">
                    <a:pos x="r" y="vc"/>
                  </a:cxn>
                </a:cxnLst>
                <a:rect l="l" t="t" r="r" b="b"/>
                <a:pathLst>
                  <a:path w="18062" h="5102">
                    <a:moveTo>
                      <a:pt x="520" y="0"/>
                    </a:moveTo>
                    <a:lnTo>
                      <a:pt x="18062" y="0"/>
                    </a:lnTo>
                    <a:lnTo>
                      <a:pt x="11531" y="5102"/>
                    </a:lnTo>
                    <a:lnTo>
                      <a:pt x="3669" y="5102"/>
                    </a:lnTo>
                    <a:lnTo>
                      <a:pt x="0" y="406"/>
                    </a:lnTo>
                    <a:lnTo>
                      <a:pt x="520" y="0"/>
                    </a:lnTo>
                    <a:close/>
                  </a:path>
                </a:pathLst>
              </a:custGeom>
              <a:solidFill>
                <a:srgbClr val="57A1B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9" name="任意多边形 18"/>
              <p:cNvSpPr/>
              <p:nvPr/>
            </p:nvSpPr>
            <p:spPr>
              <a:xfrm rot="2280000">
                <a:off x="-24" y="1985"/>
                <a:ext cx="21259" cy="5100"/>
              </a:xfrm>
              <a:custGeom>
                <a:avLst/>
                <a:gdLst/>
                <a:ahLst/>
                <a:cxnLst>
                  <a:cxn ang="3">
                    <a:pos x="hc" y="t"/>
                  </a:cxn>
                  <a:cxn ang="cd2">
                    <a:pos x="l" y="vc"/>
                  </a:cxn>
                  <a:cxn ang="cd4">
                    <a:pos x="hc" y="b"/>
                  </a:cxn>
                  <a:cxn ang="0">
                    <a:pos x="r" y="vc"/>
                  </a:cxn>
                </a:cxnLst>
                <a:rect l="l" t="t" r="r" b="b"/>
                <a:pathLst>
                  <a:path w="21259" h="5100">
                    <a:moveTo>
                      <a:pt x="6528" y="0"/>
                    </a:moveTo>
                    <a:lnTo>
                      <a:pt x="19544" y="0"/>
                    </a:lnTo>
                    <a:lnTo>
                      <a:pt x="21259" y="2196"/>
                    </a:lnTo>
                    <a:lnTo>
                      <a:pt x="17542" y="5100"/>
                    </a:lnTo>
                    <a:lnTo>
                      <a:pt x="0" y="5100"/>
                    </a:lnTo>
                    <a:lnTo>
                      <a:pt x="6528" y="0"/>
                    </a:lnTo>
                    <a:close/>
                  </a:path>
                </a:pathLst>
              </a:custGeom>
              <a:solidFill>
                <a:srgbClr val="48576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20" name="矩形 19"/>
            <p:cNvSpPr/>
            <p:nvPr/>
          </p:nvSpPr>
          <p:spPr>
            <a:xfrm>
              <a:off x="560" y="490"/>
              <a:ext cx="18080" cy="98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3" name="组合 62"/>
          <p:cNvGrpSpPr/>
          <p:nvPr/>
        </p:nvGrpSpPr>
        <p:grpSpPr>
          <a:xfrm>
            <a:off x="622935" y="882015"/>
            <a:ext cx="467360" cy="262890"/>
            <a:chOff x="981" y="929"/>
            <a:chExt cx="736" cy="414"/>
          </a:xfrm>
        </p:grpSpPr>
        <p:cxnSp>
          <p:nvCxnSpPr>
            <p:cNvPr id="46" name="直接连接符 45"/>
            <p:cNvCxnSpPr/>
            <p:nvPr/>
          </p:nvCxnSpPr>
          <p:spPr>
            <a:xfrm>
              <a:off x="981" y="1343"/>
              <a:ext cx="737" cy="0"/>
            </a:xfrm>
            <a:prstGeom prst="line">
              <a:avLst/>
            </a:prstGeom>
            <a:ln w="69850">
              <a:solidFill>
                <a:srgbClr val="485766"/>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a:off x="981" y="1145"/>
              <a:ext cx="737" cy="0"/>
            </a:xfrm>
            <a:prstGeom prst="line">
              <a:avLst/>
            </a:prstGeom>
            <a:ln w="69850">
              <a:solidFill>
                <a:srgbClr val="57A1BB"/>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a:off x="981" y="929"/>
              <a:ext cx="737" cy="0"/>
            </a:xfrm>
            <a:prstGeom prst="line">
              <a:avLst/>
            </a:prstGeom>
            <a:ln w="69850">
              <a:solidFill>
                <a:srgbClr val="E9BF62"/>
              </a:solidFill>
            </a:ln>
          </p:spPr>
          <p:style>
            <a:lnRef idx="1">
              <a:schemeClr val="accent1"/>
            </a:lnRef>
            <a:fillRef idx="0">
              <a:schemeClr val="accent1"/>
            </a:fillRef>
            <a:effectRef idx="0">
              <a:schemeClr val="accent1"/>
            </a:effectRef>
            <a:fontRef idx="minor">
              <a:schemeClr val="tx1"/>
            </a:fontRef>
          </p:style>
        </p:cxnSp>
      </p:grpSp>
      <p:sp>
        <p:nvSpPr>
          <p:cNvPr id="3" name="灯片编号占位符 2"/>
          <p:cNvSpPr>
            <a:spLocks noGrp="1"/>
          </p:cNvSpPr>
          <p:nvPr>
            <p:ph type="sldNum" sz="quarter" idx="12"/>
          </p:nvPr>
        </p:nvSpPr>
        <p:spPr/>
        <p:txBody>
          <a:bodyPr/>
          <a:lstStyle/>
          <a:p>
            <a:pPr lvl="0"/>
            <a:fld id="{9A0DB2DC-4C9A-4742-B13C-FB6460FD3503}" type="slidenum">
              <a:rPr lang="zh-CN" altLang="en-US" dirty="0"/>
            </a:fld>
            <a:endParaRPr lang="zh-CN" altLang="en-US" dirty="0">
              <a:ea typeface="宋体" panose="02010600030101010101" pitchFamily="2" charset="-122"/>
            </a:endParaRPr>
          </a:p>
        </p:txBody>
      </p:sp>
      <p:sp>
        <p:nvSpPr>
          <p:cNvPr id="4" name="文本框 3"/>
          <p:cNvSpPr txBox="1"/>
          <p:nvPr/>
        </p:nvSpPr>
        <p:spPr>
          <a:xfrm>
            <a:off x="1257935" y="727710"/>
            <a:ext cx="9572625" cy="583565"/>
          </a:xfrm>
          <a:prstGeom prst="rect">
            <a:avLst/>
          </a:prstGeom>
          <a:noFill/>
        </p:spPr>
        <p:txBody>
          <a:bodyPr wrap="square" rtlCol="0" anchor="t">
            <a:spAutoFit/>
          </a:bodyPr>
          <a:lstStyle/>
          <a:p>
            <a:r>
              <a:rPr lang="en-US" altLang="zh-CN" sz="3200" b="1">
                <a:sym typeface="+mn-ea"/>
              </a:rPr>
              <a:t>MobileNet V2</a:t>
            </a:r>
            <a:r>
              <a:rPr lang="zh-CN" altLang="en-US" sz="3200" b="1">
                <a:sym typeface="+mn-ea"/>
              </a:rPr>
              <a:t>（</a:t>
            </a:r>
            <a:r>
              <a:rPr lang="en-US" altLang="zh-CN" sz="3200" b="1">
                <a:sym typeface="+mn-ea"/>
              </a:rPr>
              <a:t>2018</a:t>
            </a:r>
            <a:r>
              <a:rPr lang="zh-CN" altLang="en-US" sz="3200" b="1">
                <a:sym typeface="+mn-ea"/>
              </a:rPr>
              <a:t>），</a:t>
            </a:r>
            <a:r>
              <a:rPr lang="en-US" altLang="zh-CN" sz="3200" b="1">
                <a:sym typeface="+mn-ea"/>
              </a:rPr>
              <a:t>MobileNet V3</a:t>
            </a:r>
            <a:r>
              <a:rPr lang="zh-CN" sz="3200" b="1">
                <a:sym typeface="+mn-ea"/>
              </a:rPr>
              <a:t>（</a:t>
            </a:r>
            <a:r>
              <a:rPr lang="en-US" altLang="zh-CN" sz="3200" b="1">
                <a:sym typeface="+mn-ea"/>
              </a:rPr>
              <a:t>2019)</a:t>
            </a:r>
            <a:endParaRPr lang="en-US" altLang="zh-CN" sz="3200" b="1">
              <a:sym typeface="+mn-ea"/>
            </a:endParaRPr>
          </a:p>
        </p:txBody>
      </p:sp>
      <p:sp>
        <p:nvSpPr>
          <p:cNvPr id="5" name="文本框 4"/>
          <p:cNvSpPr txBox="1"/>
          <p:nvPr/>
        </p:nvSpPr>
        <p:spPr>
          <a:xfrm>
            <a:off x="676275" y="4822488"/>
            <a:ext cx="10955020" cy="1383665"/>
          </a:xfrm>
          <a:prstGeom prst="rect">
            <a:avLst/>
          </a:prstGeom>
          <a:noFill/>
        </p:spPr>
        <p:txBody>
          <a:bodyPr wrap="square" rtlCol="0" anchor="t">
            <a:spAutoFit/>
          </a:bodyPr>
          <a:lstStyle/>
          <a:p>
            <a:pPr marL="342900" indent="-342900">
              <a:buFont typeface="Arial" panose="020B0604020202020204" pitchFamily="34" charset="0"/>
              <a:buChar char="•"/>
            </a:pPr>
            <a:r>
              <a:rPr lang="en-US" altLang="zh-CN" sz="2400" b="1" dirty="0">
                <a:latin typeface="微软雅黑" panose="020B0503020204020204" charset="-122"/>
                <a:ea typeface="微软雅黑" panose="020B0503020204020204" charset="-122"/>
                <a:cs typeface="微软雅黑" panose="020B0503020204020204" charset="-122"/>
                <a:sym typeface="+mn-ea"/>
              </a:rPr>
              <a:t>MobileNet V3</a:t>
            </a:r>
            <a:endParaRPr lang="zh-CN" altLang="en-US" sz="2000" b="1" dirty="0">
              <a:latin typeface="微软雅黑" panose="020B0503020204020204" charset="-122"/>
              <a:ea typeface="微软雅黑" panose="020B0503020204020204" charset="-122"/>
              <a:cs typeface="微软雅黑" panose="020B0503020204020204" charset="-122"/>
              <a:sym typeface="+mn-ea"/>
            </a:endParaRPr>
          </a:p>
          <a:p>
            <a:pPr indent="0">
              <a:buNone/>
            </a:pPr>
            <a:r>
              <a:rPr lang="en-US" altLang="zh-CN" sz="2000" b="1" dirty="0">
                <a:latin typeface="微软雅黑" panose="020B0503020204020204" charset="-122"/>
                <a:ea typeface="微软雅黑" panose="020B0503020204020204" charset="-122"/>
                <a:cs typeface="微软雅黑" panose="020B0503020204020204" charset="-122"/>
                <a:sym typeface="+mn-ea"/>
              </a:rPr>
              <a:t>     </a:t>
            </a:r>
            <a:r>
              <a:rPr lang="zh-CN" altLang="en-US" sz="2000" b="1" dirty="0">
                <a:latin typeface="微软雅黑" panose="020B0503020204020204" charset="-122"/>
                <a:ea typeface="微软雅黑" panose="020B0503020204020204" charset="-122"/>
                <a:cs typeface="微软雅黑" panose="020B0503020204020204" charset="-122"/>
                <a:sym typeface="+mn-ea"/>
              </a:rPr>
              <a:t>论文</a:t>
            </a:r>
            <a:r>
              <a:rPr lang="zh-CN" altLang="en-US" sz="2000" dirty="0">
                <a:latin typeface="微软雅黑" panose="020B0503020204020204" charset="-122"/>
                <a:ea typeface="微软雅黑" panose="020B0503020204020204" charset="-122"/>
                <a:cs typeface="微软雅黑" panose="020B0503020204020204" charset="-122"/>
                <a:sym typeface="+mn-ea"/>
              </a:rPr>
              <a:t>：</a:t>
            </a:r>
            <a:r>
              <a:rPr lang="en-US" altLang="zh-CN" sz="2000" dirty="0">
                <a:latin typeface="微软雅黑" panose="020B0503020204020204" charset="-122"/>
                <a:ea typeface="微软雅黑" panose="020B0503020204020204" charset="-122"/>
                <a:cs typeface="微软雅黑" panose="020B0503020204020204" charset="-122"/>
                <a:sym typeface="+mn-ea"/>
              </a:rPr>
              <a:t>Searching for MobileNetV3</a:t>
            </a:r>
            <a:endParaRPr lang="en-US" altLang="zh-CN" sz="2000" dirty="0">
              <a:latin typeface="微软雅黑" panose="020B0503020204020204" charset="-122"/>
              <a:ea typeface="微软雅黑" panose="020B0503020204020204" charset="-122"/>
              <a:cs typeface="微软雅黑" panose="020B0503020204020204" charset="-122"/>
              <a:sym typeface="+mn-ea"/>
            </a:endParaRPr>
          </a:p>
          <a:p>
            <a:pPr indent="0">
              <a:buNone/>
            </a:pPr>
            <a:r>
              <a:rPr lang="en-US" altLang="zh-CN" sz="2000" b="1" dirty="0">
                <a:solidFill>
                  <a:schemeClr val="tx1"/>
                </a:solidFill>
                <a:latin typeface="微软雅黑" panose="020B0503020204020204" charset="-122"/>
                <a:ea typeface="微软雅黑" panose="020B0503020204020204" charset="-122"/>
                <a:cs typeface="微软雅黑" panose="020B0503020204020204" charset="-122"/>
                <a:sym typeface="+mn-ea"/>
              </a:rPr>
              <a:t>     </a:t>
            </a:r>
            <a:r>
              <a:rPr lang="zh-CN" sz="2000" b="1" dirty="0">
                <a:solidFill>
                  <a:schemeClr val="tx1"/>
                </a:solidFill>
                <a:latin typeface="微软雅黑" panose="020B0503020204020204" charset="-122"/>
                <a:ea typeface="微软雅黑" panose="020B0503020204020204" charset="-122"/>
                <a:cs typeface="微软雅黑" panose="020B0503020204020204" charset="-122"/>
                <a:sym typeface="+mn-ea"/>
              </a:rPr>
              <a:t>特点：</a:t>
            </a:r>
            <a:r>
              <a:rPr sz="2000" b="1" dirty="0">
                <a:solidFill>
                  <a:srgbClr val="FF0000"/>
                </a:solidFill>
                <a:latin typeface="微软雅黑" panose="020B0503020204020204" charset="-122"/>
                <a:ea typeface="微软雅黑" panose="020B0503020204020204" charset="-122"/>
                <a:cs typeface="微软雅黑" panose="020B0503020204020204" charset="-122"/>
                <a:sym typeface="+mn-ea"/>
              </a:rPr>
              <a:t>MobileNetV3 </a:t>
            </a:r>
            <a:r>
              <a:rPr sz="2000" b="1" dirty="0" err="1">
                <a:solidFill>
                  <a:srgbClr val="FF0000"/>
                </a:solidFill>
                <a:latin typeface="微软雅黑" panose="020B0503020204020204" charset="-122"/>
                <a:ea typeface="微软雅黑" panose="020B0503020204020204" charset="-122"/>
                <a:cs typeface="微软雅黑" panose="020B0503020204020204" charset="-122"/>
                <a:sym typeface="+mn-ea"/>
              </a:rPr>
              <a:t>参数是由NAS（network</a:t>
            </a:r>
            <a:r>
              <a:rPr sz="2000" b="1" dirty="0">
                <a:solidFill>
                  <a:srgbClr val="FF0000"/>
                </a:solidFill>
                <a:latin typeface="微软雅黑" panose="020B0503020204020204" charset="-122"/>
                <a:ea typeface="微软雅黑" panose="020B0503020204020204" charset="-122"/>
                <a:cs typeface="微软雅黑" panose="020B0503020204020204" charset="-122"/>
                <a:sym typeface="+mn-ea"/>
              </a:rPr>
              <a:t> architecture search）搜索获取的，又继承的V1和V2的一些实用成果，并引人SE通道注意力机制</a:t>
            </a:r>
            <a:r>
              <a:rPr sz="2000" dirty="0">
                <a:latin typeface="微软雅黑" panose="020B0503020204020204" charset="-122"/>
                <a:ea typeface="微软雅黑" panose="020B0503020204020204" charset="-122"/>
                <a:cs typeface="微软雅黑" panose="020B0503020204020204" charset="-122"/>
                <a:sym typeface="+mn-ea"/>
              </a:rPr>
              <a:t>，可谓集大成者。</a:t>
            </a:r>
            <a:endParaRPr lang="en-US" altLang="zh-CN" sz="2000" dirty="0">
              <a:latin typeface="微软雅黑" panose="020B0503020204020204" charset="-122"/>
              <a:ea typeface="微软雅黑" panose="020B0503020204020204" charset="-122"/>
              <a:cs typeface="微软雅黑" panose="020B0503020204020204" charset="-122"/>
              <a:sym typeface="+mn-ea"/>
            </a:endParaRPr>
          </a:p>
        </p:txBody>
      </p:sp>
      <p:pic>
        <p:nvPicPr>
          <p:cNvPr id="119" name="图片 118"/>
          <p:cNvPicPr/>
          <p:nvPr/>
        </p:nvPicPr>
        <p:blipFill>
          <a:blip r:embed="rId1"/>
          <a:srcRect l="1419" t="8625" r="3724" b="11873"/>
          <a:stretch>
            <a:fillRect/>
          </a:stretch>
        </p:blipFill>
        <p:spPr>
          <a:xfrm>
            <a:off x="3461385" y="3580130"/>
            <a:ext cx="5531485" cy="1317625"/>
          </a:xfrm>
          <a:prstGeom prst="rect">
            <a:avLst/>
          </a:prstGeom>
          <a:noFill/>
          <a:ln w="9525">
            <a:noFill/>
          </a:ln>
        </p:spPr>
      </p:pic>
      <p:sp>
        <p:nvSpPr>
          <p:cNvPr id="6" name="文本框 5"/>
          <p:cNvSpPr txBox="1"/>
          <p:nvPr/>
        </p:nvSpPr>
        <p:spPr>
          <a:xfrm>
            <a:off x="676275" y="1447800"/>
            <a:ext cx="10955020" cy="2183765"/>
          </a:xfrm>
          <a:prstGeom prst="rect">
            <a:avLst/>
          </a:prstGeom>
          <a:noFill/>
        </p:spPr>
        <p:txBody>
          <a:bodyPr wrap="square" rtlCol="0" anchor="t">
            <a:spAutoFit/>
          </a:bodyPr>
          <a:lstStyle/>
          <a:p>
            <a:pPr marL="342900" indent="-342900">
              <a:buFont typeface="Arial" panose="020B0604020202020204" pitchFamily="34" charset="0"/>
              <a:buChar char="•"/>
            </a:pPr>
            <a:r>
              <a:rPr sz="2000" b="1" dirty="0">
                <a:solidFill>
                  <a:schemeClr val="tx1"/>
                </a:solidFill>
                <a:latin typeface="微软雅黑" panose="020B0503020204020204" charset="-122"/>
                <a:ea typeface="微软雅黑" panose="020B0503020204020204" charset="-122"/>
                <a:cs typeface="微软雅黑" panose="020B0503020204020204" charset="-122"/>
                <a:sym typeface="+mn-ea"/>
              </a:rPr>
              <a:t>Mobile V1的</a:t>
            </a:r>
            <a:r>
              <a:rPr lang="zh-CN" sz="2000" b="1" dirty="0">
                <a:solidFill>
                  <a:schemeClr val="tx1"/>
                </a:solidFill>
                <a:latin typeface="微软雅黑" panose="020B0503020204020204" charset="-122"/>
                <a:ea typeface="微软雅黑" panose="020B0503020204020204" charset="-122"/>
                <a:cs typeface="微软雅黑" panose="020B0503020204020204" charset="-122"/>
                <a:sym typeface="+mn-ea"/>
              </a:rPr>
              <a:t>缺点：</a:t>
            </a:r>
            <a:r>
              <a:rPr sz="2000" dirty="0">
                <a:latin typeface="微软雅黑" panose="020B0503020204020204" charset="-122"/>
                <a:ea typeface="微软雅黑" panose="020B0503020204020204" charset="-122"/>
                <a:cs typeface="微软雅黑" panose="020B0503020204020204" charset="-122"/>
                <a:sym typeface="+mn-ea"/>
              </a:rPr>
              <a:t>深度卷积的卷积核有不少是空</a:t>
            </a:r>
            <a:r>
              <a:rPr lang="zh-CN" sz="2000" dirty="0">
                <a:latin typeface="微软雅黑" panose="020B0503020204020204" charset="-122"/>
                <a:ea typeface="微软雅黑" panose="020B0503020204020204" charset="-122"/>
                <a:cs typeface="微软雅黑" panose="020B0503020204020204" charset="-122"/>
                <a:sym typeface="+mn-ea"/>
              </a:rPr>
              <a:t>。</a:t>
            </a:r>
            <a:r>
              <a:rPr sz="2000" dirty="0">
                <a:latin typeface="微软雅黑" panose="020B0503020204020204" charset="-122"/>
                <a:ea typeface="微软雅黑" panose="020B0503020204020204" charset="-122"/>
                <a:cs typeface="微软雅黑" panose="020B0503020204020204" charset="-122"/>
                <a:sym typeface="+mn-ea"/>
              </a:rPr>
              <a:t>原因是对低维度做ReLU运算，很容易造成信息的丢失。而在高维度进行ReLU运算的话，信息的丢失则会很少。</a:t>
            </a:r>
            <a:endParaRPr sz="2000" dirty="0">
              <a:latin typeface="微软雅黑" panose="020B0503020204020204" charset="-122"/>
              <a:ea typeface="微软雅黑" panose="020B0503020204020204" charset="-122"/>
              <a:cs typeface="微软雅黑" panose="020B0503020204020204" charset="-122"/>
              <a:sym typeface="+mn-ea"/>
            </a:endParaRPr>
          </a:p>
          <a:p>
            <a:pPr indent="0">
              <a:buFont typeface="Arial" panose="020B0604020202020204" pitchFamily="34" charset="0"/>
              <a:buNone/>
            </a:pPr>
            <a:endParaRPr sz="1200" dirty="0">
              <a:latin typeface="微软雅黑" panose="020B0503020204020204" charset="-122"/>
              <a:ea typeface="微软雅黑" panose="020B0503020204020204" charset="-122"/>
              <a:cs typeface="微软雅黑" panose="020B0503020204020204" charset="-122"/>
              <a:sym typeface="+mn-ea"/>
            </a:endParaRPr>
          </a:p>
          <a:p>
            <a:pPr marL="342900" indent="-342900">
              <a:buFont typeface="Arial" panose="020B0604020202020204" pitchFamily="34" charset="0"/>
              <a:buChar char="•"/>
            </a:pPr>
            <a:r>
              <a:rPr lang="en-US" altLang="zh-CN" sz="2400" b="1" dirty="0">
                <a:sym typeface="+mn-ea"/>
              </a:rPr>
              <a:t>MobileNet V2</a:t>
            </a:r>
            <a:endParaRPr sz="2400" b="1" dirty="0">
              <a:latin typeface="微软雅黑" panose="020B0503020204020204" charset="-122"/>
              <a:ea typeface="微软雅黑" panose="020B0503020204020204" charset="-122"/>
              <a:cs typeface="微软雅黑" panose="020B0503020204020204" charset="-122"/>
              <a:sym typeface="+mn-ea"/>
            </a:endParaRPr>
          </a:p>
          <a:p>
            <a:pPr indent="0">
              <a:buNone/>
            </a:pPr>
            <a:r>
              <a:rPr lang="en-US" altLang="zh-CN" sz="2000" b="1" dirty="0">
                <a:sym typeface="+mn-ea"/>
              </a:rPr>
              <a:t>     </a:t>
            </a:r>
            <a:r>
              <a:rPr lang="zh-CN" altLang="en-US" sz="2000" b="1" dirty="0">
                <a:sym typeface="+mn-ea"/>
              </a:rPr>
              <a:t>论文：</a:t>
            </a:r>
            <a:r>
              <a:rPr lang="en-US" altLang="zh-CN" sz="2000" dirty="0">
                <a:sym typeface="+mn-ea"/>
              </a:rPr>
              <a:t>MobileNetV2: Inverted Residuals and Linear Bottlenecks </a:t>
            </a:r>
            <a:r>
              <a:rPr lang="en-US" altLang="zh-CN" sz="2000" b="1" dirty="0">
                <a:solidFill>
                  <a:srgbClr val="FF0000"/>
                </a:solidFill>
                <a:sym typeface="+mn-ea"/>
              </a:rPr>
              <a:t> </a:t>
            </a:r>
            <a:endParaRPr lang="en-US" altLang="zh-CN" sz="2000" b="1" dirty="0">
              <a:solidFill>
                <a:srgbClr val="FF0000"/>
              </a:solidFill>
              <a:sym typeface="+mn-ea"/>
            </a:endParaRPr>
          </a:p>
          <a:p>
            <a:pPr indent="0">
              <a:buNone/>
            </a:pPr>
            <a:r>
              <a:rPr lang="en-US" sz="2000" b="1" dirty="0">
                <a:solidFill>
                  <a:schemeClr val="tx1"/>
                </a:solidFill>
                <a:latin typeface="微软雅黑" panose="020B0503020204020204" charset="-122"/>
                <a:ea typeface="微软雅黑" panose="020B0503020204020204" charset="-122"/>
                <a:cs typeface="微软雅黑" panose="020B0503020204020204" charset="-122"/>
                <a:sym typeface="+mn-ea"/>
              </a:rPr>
              <a:t>     </a:t>
            </a:r>
            <a:r>
              <a:rPr sz="2000" b="1" dirty="0">
                <a:solidFill>
                  <a:schemeClr val="tx1"/>
                </a:solidFill>
                <a:latin typeface="微软雅黑" panose="020B0503020204020204" charset="-122"/>
                <a:ea typeface="微软雅黑" panose="020B0503020204020204" charset="-122"/>
                <a:cs typeface="微软雅黑" panose="020B0503020204020204" charset="-122"/>
                <a:sym typeface="+mn-ea"/>
              </a:rPr>
              <a:t>改进点：</a:t>
            </a:r>
            <a:r>
              <a:rPr sz="2000" b="1" dirty="0" err="1">
                <a:solidFill>
                  <a:srgbClr val="FF0000"/>
                </a:solidFill>
                <a:latin typeface="微软雅黑" panose="020B0503020204020204" charset="-122"/>
                <a:ea typeface="微软雅黑" panose="020B0503020204020204" charset="-122"/>
                <a:cs typeface="微软雅黑" panose="020B0503020204020204" charset="-122"/>
                <a:sym typeface="+mn-ea"/>
              </a:rPr>
              <a:t>深度可分离卷积之前添加了逐点卷积进行升维</a:t>
            </a:r>
            <a:r>
              <a:rPr lang="zh-CN" sz="2000" b="1" dirty="0" err="1">
                <a:solidFill>
                  <a:srgbClr val="FF0000"/>
                </a:solidFill>
                <a:latin typeface="微软雅黑" panose="020B0503020204020204" charset="-122"/>
                <a:ea typeface="微软雅黑" panose="020B0503020204020204" charset="-122"/>
                <a:cs typeface="微软雅黑" panose="020B0503020204020204" charset="-122"/>
                <a:sym typeface="+mn-ea"/>
              </a:rPr>
              <a:t>；</a:t>
            </a:r>
            <a:r>
              <a:rPr sz="2000" b="1" dirty="0" err="1">
                <a:solidFill>
                  <a:srgbClr val="FF0000"/>
                </a:solidFill>
                <a:latin typeface="微软雅黑" panose="020B0503020204020204" charset="-122"/>
                <a:ea typeface="微软雅黑" panose="020B0503020204020204" charset="-122"/>
                <a:cs typeface="微软雅黑" panose="020B0503020204020204" charset="-122"/>
                <a:sym typeface="+mn-ea"/>
              </a:rPr>
              <a:t>添加了残差网络卷积</a:t>
            </a:r>
            <a:r>
              <a:rPr lang="zh-CN" sz="2000" b="1" dirty="0" err="1">
                <a:solidFill>
                  <a:srgbClr val="FF0000"/>
                </a:solidFill>
                <a:latin typeface="微软雅黑" panose="020B0503020204020204" charset="-122"/>
                <a:ea typeface="微软雅黑" panose="020B0503020204020204" charset="-122"/>
                <a:cs typeface="微软雅黑" panose="020B0503020204020204" charset="-122"/>
                <a:sym typeface="+mn-ea"/>
              </a:rPr>
              <a:t>；</a:t>
            </a:r>
            <a:r>
              <a:rPr sz="2000" b="1" dirty="0">
                <a:solidFill>
                  <a:srgbClr val="FF0000"/>
                </a:solidFill>
                <a:latin typeface="微软雅黑" panose="020B0503020204020204" charset="-122"/>
                <a:ea typeface="微软雅黑" panose="020B0503020204020204" charset="-122"/>
                <a:cs typeface="微软雅黑" panose="020B0503020204020204" charset="-122"/>
                <a:sym typeface="+mn-ea"/>
              </a:rPr>
              <a:t>最后一个ReLU6换成了linear激活函数</a:t>
            </a:r>
            <a:endParaRPr sz="2000" b="1" dirty="0">
              <a:solidFill>
                <a:srgbClr val="FF0000"/>
              </a:solidFill>
              <a:latin typeface="微软雅黑" panose="020B0503020204020204" charset="-122"/>
              <a:ea typeface="微软雅黑" panose="020B0503020204020204" charset="-122"/>
              <a:cs typeface="微软雅黑" panose="020B0503020204020204" charset="-122"/>
              <a:sym typeface="+mn-ea"/>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054225" y="0"/>
            <a:ext cx="15537180" cy="6858000"/>
            <a:chOff x="-3235" y="0"/>
            <a:chExt cx="24468" cy="10800"/>
          </a:xfrm>
        </p:grpSpPr>
        <p:grpSp>
          <p:nvGrpSpPr>
            <p:cNvPr id="16" name="组合 15"/>
            <p:cNvGrpSpPr/>
            <p:nvPr/>
          </p:nvGrpSpPr>
          <p:grpSpPr>
            <a:xfrm>
              <a:off x="-3235" y="0"/>
              <a:ext cx="24469" cy="10800"/>
              <a:chOff x="-3235" y="0"/>
              <a:chExt cx="24469" cy="10800"/>
            </a:xfrm>
          </p:grpSpPr>
          <p:sp>
            <p:nvSpPr>
              <p:cNvPr id="15" name="矩形 14"/>
              <p:cNvSpPr/>
              <p:nvPr/>
            </p:nvSpPr>
            <p:spPr>
              <a:xfrm>
                <a:off x="0" y="0"/>
                <a:ext cx="19200" cy="10800"/>
              </a:xfrm>
              <a:prstGeom prst="rect">
                <a:avLst/>
              </a:prstGeom>
              <a:solidFill>
                <a:srgbClr val="E9E1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等腰三角形 16"/>
              <p:cNvSpPr/>
              <p:nvPr/>
            </p:nvSpPr>
            <p:spPr>
              <a:xfrm rot="16200000">
                <a:off x="12473" y="1272"/>
                <a:ext cx="7999" cy="5454"/>
              </a:xfrm>
              <a:prstGeom prst="triangle">
                <a:avLst>
                  <a:gd name="adj" fmla="val 52262"/>
                </a:avLst>
              </a:prstGeom>
              <a:solidFill>
                <a:srgbClr val="E9BF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任意多边形 17"/>
              <p:cNvSpPr/>
              <p:nvPr/>
            </p:nvSpPr>
            <p:spPr>
              <a:xfrm rot="2280000">
                <a:off x="-3235" y="4699"/>
                <a:ext cx="18062" cy="5102"/>
              </a:xfrm>
              <a:custGeom>
                <a:avLst/>
                <a:gdLst/>
                <a:ahLst/>
                <a:cxnLst>
                  <a:cxn ang="3">
                    <a:pos x="hc" y="t"/>
                  </a:cxn>
                  <a:cxn ang="cd2">
                    <a:pos x="l" y="vc"/>
                  </a:cxn>
                  <a:cxn ang="cd4">
                    <a:pos x="hc" y="b"/>
                  </a:cxn>
                  <a:cxn ang="0">
                    <a:pos x="r" y="vc"/>
                  </a:cxn>
                </a:cxnLst>
                <a:rect l="l" t="t" r="r" b="b"/>
                <a:pathLst>
                  <a:path w="18062" h="5102">
                    <a:moveTo>
                      <a:pt x="520" y="0"/>
                    </a:moveTo>
                    <a:lnTo>
                      <a:pt x="18062" y="0"/>
                    </a:lnTo>
                    <a:lnTo>
                      <a:pt x="11531" y="5102"/>
                    </a:lnTo>
                    <a:lnTo>
                      <a:pt x="3669" y="5102"/>
                    </a:lnTo>
                    <a:lnTo>
                      <a:pt x="0" y="406"/>
                    </a:lnTo>
                    <a:lnTo>
                      <a:pt x="520" y="0"/>
                    </a:lnTo>
                    <a:close/>
                  </a:path>
                </a:pathLst>
              </a:custGeom>
              <a:solidFill>
                <a:srgbClr val="57A1B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9" name="任意多边形 18"/>
              <p:cNvSpPr/>
              <p:nvPr/>
            </p:nvSpPr>
            <p:spPr>
              <a:xfrm rot="2280000">
                <a:off x="-24" y="1985"/>
                <a:ext cx="21259" cy="5100"/>
              </a:xfrm>
              <a:custGeom>
                <a:avLst/>
                <a:gdLst/>
                <a:ahLst/>
                <a:cxnLst>
                  <a:cxn ang="3">
                    <a:pos x="hc" y="t"/>
                  </a:cxn>
                  <a:cxn ang="cd2">
                    <a:pos x="l" y="vc"/>
                  </a:cxn>
                  <a:cxn ang="cd4">
                    <a:pos x="hc" y="b"/>
                  </a:cxn>
                  <a:cxn ang="0">
                    <a:pos x="r" y="vc"/>
                  </a:cxn>
                </a:cxnLst>
                <a:rect l="l" t="t" r="r" b="b"/>
                <a:pathLst>
                  <a:path w="21259" h="5100">
                    <a:moveTo>
                      <a:pt x="6528" y="0"/>
                    </a:moveTo>
                    <a:lnTo>
                      <a:pt x="19544" y="0"/>
                    </a:lnTo>
                    <a:lnTo>
                      <a:pt x="21259" y="2196"/>
                    </a:lnTo>
                    <a:lnTo>
                      <a:pt x="17542" y="5100"/>
                    </a:lnTo>
                    <a:lnTo>
                      <a:pt x="0" y="5100"/>
                    </a:lnTo>
                    <a:lnTo>
                      <a:pt x="6528" y="0"/>
                    </a:lnTo>
                    <a:close/>
                  </a:path>
                </a:pathLst>
              </a:custGeom>
              <a:solidFill>
                <a:srgbClr val="48576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20" name="矩形 19"/>
            <p:cNvSpPr/>
            <p:nvPr/>
          </p:nvSpPr>
          <p:spPr>
            <a:xfrm>
              <a:off x="560" y="490"/>
              <a:ext cx="18080" cy="98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3" name="组合 62"/>
          <p:cNvGrpSpPr/>
          <p:nvPr/>
        </p:nvGrpSpPr>
        <p:grpSpPr>
          <a:xfrm>
            <a:off x="622935" y="882015"/>
            <a:ext cx="467360" cy="262890"/>
            <a:chOff x="981" y="929"/>
            <a:chExt cx="736" cy="414"/>
          </a:xfrm>
        </p:grpSpPr>
        <p:cxnSp>
          <p:nvCxnSpPr>
            <p:cNvPr id="46" name="直接连接符 45"/>
            <p:cNvCxnSpPr/>
            <p:nvPr/>
          </p:nvCxnSpPr>
          <p:spPr>
            <a:xfrm>
              <a:off x="981" y="1343"/>
              <a:ext cx="737" cy="0"/>
            </a:xfrm>
            <a:prstGeom prst="line">
              <a:avLst/>
            </a:prstGeom>
            <a:ln w="69850">
              <a:solidFill>
                <a:srgbClr val="485766"/>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a:off x="981" y="1145"/>
              <a:ext cx="737" cy="0"/>
            </a:xfrm>
            <a:prstGeom prst="line">
              <a:avLst/>
            </a:prstGeom>
            <a:ln w="69850">
              <a:solidFill>
                <a:srgbClr val="57A1BB"/>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a:off x="981" y="929"/>
              <a:ext cx="737" cy="0"/>
            </a:xfrm>
            <a:prstGeom prst="line">
              <a:avLst/>
            </a:prstGeom>
            <a:ln w="69850">
              <a:solidFill>
                <a:srgbClr val="E9BF62"/>
              </a:solidFill>
            </a:ln>
          </p:spPr>
          <p:style>
            <a:lnRef idx="1">
              <a:schemeClr val="accent1"/>
            </a:lnRef>
            <a:fillRef idx="0">
              <a:schemeClr val="accent1"/>
            </a:fillRef>
            <a:effectRef idx="0">
              <a:schemeClr val="accent1"/>
            </a:effectRef>
            <a:fontRef idx="minor">
              <a:schemeClr val="tx1"/>
            </a:fontRef>
          </p:style>
        </p:cxnSp>
      </p:grpSp>
      <p:sp>
        <p:nvSpPr>
          <p:cNvPr id="3" name="灯片编号占位符 2"/>
          <p:cNvSpPr>
            <a:spLocks noGrp="1"/>
          </p:cNvSpPr>
          <p:nvPr>
            <p:ph type="sldNum" sz="quarter" idx="12"/>
          </p:nvPr>
        </p:nvSpPr>
        <p:spPr/>
        <p:txBody>
          <a:bodyPr/>
          <a:lstStyle/>
          <a:p>
            <a:pPr lvl="0"/>
            <a:fld id="{9A0DB2DC-4C9A-4742-B13C-FB6460FD3503}" type="slidenum">
              <a:rPr lang="zh-CN" altLang="en-US" dirty="0"/>
            </a:fld>
            <a:endParaRPr lang="zh-CN" altLang="en-US" dirty="0">
              <a:ea typeface="宋体" panose="02010600030101010101" pitchFamily="2" charset="-122"/>
            </a:endParaRPr>
          </a:p>
        </p:txBody>
      </p:sp>
      <p:sp>
        <p:nvSpPr>
          <p:cNvPr id="4" name="文本框 3"/>
          <p:cNvSpPr txBox="1"/>
          <p:nvPr/>
        </p:nvSpPr>
        <p:spPr>
          <a:xfrm>
            <a:off x="1257935" y="727710"/>
            <a:ext cx="6096000" cy="583565"/>
          </a:xfrm>
          <a:prstGeom prst="rect">
            <a:avLst/>
          </a:prstGeom>
          <a:noFill/>
        </p:spPr>
        <p:txBody>
          <a:bodyPr wrap="square" rtlCol="0" anchor="t">
            <a:spAutoFit/>
          </a:bodyPr>
          <a:lstStyle/>
          <a:p>
            <a:r>
              <a:rPr lang="zh-CN" altLang="en-US" sz="3200" b="1">
                <a:sym typeface="+mn-ea"/>
              </a:rPr>
              <a:t>ShuffleNet</a:t>
            </a:r>
            <a:r>
              <a:rPr lang="en-US" altLang="zh-CN" sz="3200" b="1">
                <a:sym typeface="+mn-ea"/>
              </a:rPr>
              <a:t> V1</a:t>
            </a:r>
            <a:r>
              <a:rPr lang="zh-CN" sz="3200" b="1">
                <a:sym typeface="+mn-ea"/>
              </a:rPr>
              <a:t>（</a:t>
            </a:r>
            <a:r>
              <a:rPr lang="en-US" altLang="zh-CN" sz="3200" b="1">
                <a:sym typeface="+mn-ea"/>
              </a:rPr>
              <a:t>2017)</a:t>
            </a:r>
            <a:endParaRPr lang="en-US" altLang="zh-CN" sz="3200" b="1">
              <a:sym typeface="+mn-ea"/>
            </a:endParaRPr>
          </a:p>
        </p:txBody>
      </p:sp>
      <p:sp>
        <p:nvSpPr>
          <p:cNvPr id="5" name="文本框 4"/>
          <p:cNvSpPr txBox="1"/>
          <p:nvPr/>
        </p:nvSpPr>
        <p:spPr>
          <a:xfrm>
            <a:off x="725170" y="1439545"/>
            <a:ext cx="10852785" cy="1630045"/>
          </a:xfrm>
          <a:prstGeom prst="rect">
            <a:avLst/>
          </a:prstGeom>
          <a:noFill/>
        </p:spPr>
        <p:txBody>
          <a:bodyPr wrap="square" rtlCol="0" anchor="t">
            <a:spAutoFit/>
          </a:bodyPr>
          <a:lstStyle/>
          <a:p>
            <a:pPr indent="0">
              <a:buNone/>
            </a:pPr>
            <a:r>
              <a:rPr lang="en-US" altLang="zh-CN" sz="2000" b="1" dirty="0">
                <a:latin typeface="微软雅黑" panose="020B0503020204020204" charset="-122"/>
                <a:ea typeface="微软雅黑" panose="020B0503020204020204" charset="-122"/>
                <a:cs typeface="微软雅黑" panose="020B0503020204020204" charset="-122"/>
                <a:sym typeface="+mn-ea"/>
              </a:rPr>
              <a:t>     </a:t>
            </a:r>
            <a:r>
              <a:rPr lang="zh-CN" altLang="en-US" sz="2000" b="1" dirty="0">
                <a:latin typeface="微软雅黑" panose="020B0503020204020204" charset="-122"/>
                <a:ea typeface="微软雅黑" panose="020B0503020204020204" charset="-122"/>
                <a:cs typeface="微软雅黑" panose="020B0503020204020204" charset="-122"/>
                <a:sym typeface="+mn-ea"/>
              </a:rPr>
              <a:t>论文：</a:t>
            </a:r>
            <a:r>
              <a:rPr lang="en-US" altLang="zh-CN" dirty="0" err="1">
                <a:latin typeface="微软雅黑" panose="020B0503020204020204" charset="-122"/>
                <a:ea typeface="微软雅黑" panose="020B0503020204020204" charset="-122"/>
                <a:cs typeface="微软雅黑" panose="020B0503020204020204" charset="-122"/>
                <a:sym typeface="+mn-ea"/>
              </a:rPr>
              <a:t>ShuffleNet</a:t>
            </a:r>
            <a:r>
              <a:rPr lang="en-US" altLang="zh-CN" dirty="0">
                <a:latin typeface="微软雅黑" panose="020B0503020204020204" charset="-122"/>
                <a:ea typeface="微软雅黑" panose="020B0503020204020204" charset="-122"/>
                <a:cs typeface="微软雅黑" panose="020B0503020204020204" charset="-122"/>
                <a:sym typeface="+mn-ea"/>
              </a:rPr>
              <a:t>: An Extremely Efficient Convolutional Neural Network for Mobile Devices</a:t>
            </a:r>
            <a:endParaRPr sz="2000" dirty="0">
              <a:latin typeface="微软雅黑" panose="020B0503020204020204" charset="-122"/>
              <a:ea typeface="微软雅黑" panose="020B0503020204020204" charset="-122"/>
              <a:cs typeface="微软雅黑" panose="020B0503020204020204" charset="-122"/>
              <a:sym typeface="+mn-ea"/>
            </a:endParaRPr>
          </a:p>
          <a:p>
            <a:pPr marL="342900" indent="-342900">
              <a:buFont typeface="Arial" panose="020B0604020202020204" pitchFamily="34" charset="0"/>
              <a:buChar char="•"/>
            </a:pPr>
            <a:r>
              <a:rPr lang="zh-CN" sz="2000" b="1" dirty="0">
                <a:latin typeface="微软雅黑" panose="020B0503020204020204" charset="-122"/>
                <a:ea typeface="微软雅黑" panose="020B0503020204020204" charset="-122"/>
                <a:cs typeface="微软雅黑" panose="020B0503020204020204" charset="-122"/>
                <a:sym typeface="+mn-ea"/>
              </a:rPr>
              <a:t>动机</a:t>
            </a:r>
            <a:r>
              <a:rPr lang="zh-CN" sz="2000" dirty="0">
                <a:latin typeface="微软雅黑" panose="020B0503020204020204" charset="-122"/>
                <a:ea typeface="微软雅黑" panose="020B0503020204020204" charset="-122"/>
                <a:cs typeface="微软雅黑" panose="020B0503020204020204" charset="-122"/>
                <a:sym typeface="+mn-ea"/>
              </a:rPr>
              <a:t>：</a:t>
            </a:r>
            <a:r>
              <a:rPr sz="2000" b="1" dirty="0" err="1">
                <a:solidFill>
                  <a:srgbClr val="FF0000"/>
                </a:solidFill>
                <a:latin typeface="微软雅黑" panose="020B0503020204020204" charset="-122"/>
                <a:ea typeface="微软雅黑" panose="020B0503020204020204" charset="-122"/>
                <a:cs typeface="微软雅黑" panose="020B0503020204020204" charset="-122"/>
                <a:sym typeface="+mn-ea"/>
              </a:rPr>
              <a:t>参考MobileNet和ResNeXt，提出了Channel</a:t>
            </a:r>
            <a:r>
              <a:rPr sz="2000" b="1" dirty="0">
                <a:solidFill>
                  <a:srgbClr val="FF0000"/>
                </a:solidFill>
                <a:latin typeface="微软雅黑" panose="020B0503020204020204" charset="-122"/>
                <a:ea typeface="微软雅黑" panose="020B0503020204020204" charset="-122"/>
                <a:cs typeface="微软雅黑" panose="020B0503020204020204" charset="-122"/>
                <a:sym typeface="+mn-ea"/>
              </a:rPr>
              <a:t> Shuffle来增强分组卷积的全局信息流通</a:t>
            </a:r>
            <a:r>
              <a:rPr sz="2000" dirty="0">
                <a:latin typeface="微软雅黑" panose="020B0503020204020204" charset="-122"/>
                <a:ea typeface="微软雅黑" panose="020B0503020204020204" charset="-122"/>
                <a:cs typeface="微软雅黑" panose="020B0503020204020204" charset="-122"/>
                <a:sym typeface="+mn-ea"/>
              </a:rPr>
              <a:t>。ShuffleNetV1是专门为计算能力有限的移动平台设计。</a:t>
            </a:r>
            <a:endParaRPr sz="2000" dirty="0">
              <a:latin typeface="微软雅黑" panose="020B0503020204020204" charset="-122"/>
              <a:ea typeface="微软雅黑" panose="020B0503020204020204" charset="-122"/>
              <a:cs typeface="微软雅黑" panose="020B0503020204020204" charset="-122"/>
              <a:sym typeface="+mn-ea"/>
            </a:endParaRPr>
          </a:p>
          <a:p>
            <a:pPr marL="342900" indent="-342900">
              <a:buFont typeface="Arial" panose="020B0604020202020204" pitchFamily="34" charset="0"/>
              <a:buChar char="•"/>
            </a:pPr>
            <a:r>
              <a:rPr lang="zh-CN" sz="2000" b="1" dirty="0">
                <a:latin typeface="微软雅黑" panose="020B0503020204020204" charset="-122"/>
                <a:ea typeface="微软雅黑" panose="020B0503020204020204" charset="-122"/>
                <a:cs typeface="微软雅黑" panose="020B0503020204020204" charset="-122"/>
                <a:sym typeface="+mn-ea"/>
              </a:rPr>
              <a:t>特点</a:t>
            </a:r>
            <a:r>
              <a:rPr lang="zh-CN" sz="2000" dirty="0">
                <a:latin typeface="微软雅黑" panose="020B0503020204020204" charset="-122"/>
                <a:ea typeface="微软雅黑" panose="020B0503020204020204" charset="-122"/>
                <a:cs typeface="微软雅黑" panose="020B0503020204020204" charset="-122"/>
                <a:sym typeface="+mn-ea"/>
              </a:rPr>
              <a:t>：</a:t>
            </a:r>
            <a:r>
              <a:rPr sz="2000" dirty="0">
                <a:latin typeface="微软雅黑" panose="020B0503020204020204" charset="-122"/>
                <a:ea typeface="微软雅黑" panose="020B0503020204020204" charset="-122"/>
                <a:cs typeface="微软雅黑" panose="020B0503020204020204" charset="-122"/>
                <a:sym typeface="+mn-ea"/>
              </a:rPr>
              <a:t>采用</a:t>
            </a:r>
            <a:r>
              <a:rPr sz="2000" b="1" dirty="0" err="1">
                <a:solidFill>
                  <a:srgbClr val="FF0000"/>
                </a:solidFill>
                <a:latin typeface="微软雅黑" panose="020B0503020204020204" charset="-122"/>
                <a:ea typeface="微软雅黑" panose="020B0503020204020204" charset="-122"/>
                <a:cs typeface="微软雅黑" panose="020B0503020204020204" charset="-122"/>
                <a:sym typeface="+mn-ea"/>
              </a:rPr>
              <a:t>逐渐群卷积</a:t>
            </a:r>
            <a:r>
              <a:rPr sz="2000" dirty="0" err="1">
                <a:latin typeface="微软雅黑" panose="020B0503020204020204" charset="-122"/>
                <a:ea typeface="微软雅黑" panose="020B0503020204020204" charset="-122"/>
                <a:cs typeface="微软雅黑" panose="020B0503020204020204" charset="-122"/>
                <a:sym typeface="+mn-ea"/>
              </a:rPr>
              <a:t>（pointwise</a:t>
            </a:r>
            <a:r>
              <a:rPr sz="2000" dirty="0">
                <a:latin typeface="微软雅黑" panose="020B0503020204020204" charset="-122"/>
                <a:ea typeface="微软雅黑" panose="020B0503020204020204" charset="-122"/>
                <a:cs typeface="微软雅黑" panose="020B0503020204020204" charset="-122"/>
                <a:sym typeface="+mn-ea"/>
              </a:rPr>
              <a:t> group </a:t>
            </a:r>
            <a:r>
              <a:rPr sz="2000" dirty="0" err="1">
                <a:latin typeface="微软雅黑" panose="020B0503020204020204" charset="-122"/>
                <a:ea typeface="微软雅黑" panose="020B0503020204020204" charset="-122"/>
                <a:cs typeface="微软雅黑" panose="020B0503020204020204" charset="-122"/>
                <a:sym typeface="+mn-ea"/>
              </a:rPr>
              <a:t>convolution）和</a:t>
            </a:r>
            <a:r>
              <a:rPr sz="2000" b="1" dirty="0" err="1">
                <a:solidFill>
                  <a:srgbClr val="FF0000"/>
                </a:solidFill>
                <a:latin typeface="微软雅黑" panose="020B0503020204020204" charset="-122"/>
                <a:ea typeface="微软雅黑" panose="020B0503020204020204" charset="-122"/>
                <a:cs typeface="微软雅黑" panose="020B0503020204020204" charset="-122"/>
                <a:sym typeface="+mn-ea"/>
              </a:rPr>
              <a:t>通道混洗</a:t>
            </a:r>
            <a:r>
              <a:rPr sz="2000" dirty="0" err="1">
                <a:latin typeface="微软雅黑" panose="020B0503020204020204" charset="-122"/>
                <a:ea typeface="微软雅黑" panose="020B0503020204020204" charset="-122"/>
                <a:cs typeface="微软雅黑" panose="020B0503020204020204" charset="-122"/>
                <a:sym typeface="+mn-ea"/>
              </a:rPr>
              <a:t>（channel</a:t>
            </a:r>
            <a:r>
              <a:rPr sz="2000" dirty="0">
                <a:latin typeface="微软雅黑" panose="020B0503020204020204" charset="-122"/>
                <a:ea typeface="微软雅黑" panose="020B0503020204020204" charset="-122"/>
                <a:cs typeface="微软雅黑" panose="020B0503020204020204" charset="-122"/>
                <a:sym typeface="+mn-ea"/>
              </a:rPr>
              <a:t> </a:t>
            </a:r>
            <a:r>
              <a:rPr sz="2000" dirty="0" err="1">
                <a:latin typeface="微软雅黑" panose="020B0503020204020204" charset="-122"/>
                <a:ea typeface="微软雅黑" panose="020B0503020204020204" charset="-122"/>
                <a:cs typeface="微软雅黑" panose="020B0503020204020204" charset="-122"/>
                <a:sym typeface="+mn-ea"/>
              </a:rPr>
              <a:t>shuffle）</a:t>
            </a:r>
            <a:r>
              <a:rPr lang="zh-CN" sz="2000" dirty="0" err="1">
                <a:latin typeface="微软雅黑" panose="020B0503020204020204" charset="-122"/>
                <a:ea typeface="微软雅黑" panose="020B0503020204020204" charset="-122"/>
                <a:cs typeface="微软雅黑" panose="020B0503020204020204" charset="-122"/>
                <a:sym typeface="+mn-ea"/>
              </a:rPr>
              <a:t>，</a:t>
            </a:r>
            <a:r>
              <a:rPr sz="2000" b="1" dirty="0" err="1">
                <a:solidFill>
                  <a:srgbClr val="FF0000"/>
                </a:solidFill>
                <a:latin typeface="微软雅黑" panose="020B0503020204020204" charset="-122"/>
                <a:ea typeface="微软雅黑" panose="020B0503020204020204" charset="-122"/>
                <a:cs typeface="微软雅黑" panose="020B0503020204020204" charset="-122"/>
                <a:sym typeface="+mn-ea"/>
              </a:rPr>
              <a:t>在保障精确率损失不大的同时大大减少了计算成本</a:t>
            </a:r>
            <a:r>
              <a:rPr sz="2000" dirty="0">
                <a:latin typeface="微软雅黑" panose="020B0503020204020204" charset="-122"/>
                <a:ea typeface="微软雅黑" panose="020B0503020204020204" charset="-122"/>
                <a:cs typeface="微软雅黑" panose="020B0503020204020204" charset="-122"/>
                <a:sym typeface="+mn-ea"/>
              </a:rPr>
              <a:t>。</a:t>
            </a:r>
            <a:endParaRPr sz="2000" dirty="0">
              <a:latin typeface="微软雅黑" panose="020B0503020204020204" charset="-122"/>
              <a:ea typeface="微软雅黑" panose="020B0503020204020204" charset="-122"/>
              <a:cs typeface="微软雅黑" panose="020B0503020204020204" charset="-122"/>
              <a:sym typeface="+mn-ea"/>
            </a:endParaRPr>
          </a:p>
        </p:txBody>
      </p:sp>
      <p:pic>
        <p:nvPicPr>
          <p:cNvPr id="120" name="图片 119"/>
          <p:cNvPicPr/>
          <p:nvPr/>
        </p:nvPicPr>
        <p:blipFill>
          <a:blip r:embed="rId1"/>
          <a:srcRect b="10390"/>
          <a:stretch>
            <a:fillRect/>
          </a:stretch>
        </p:blipFill>
        <p:spPr>
          <a:xfrm>
            <a:off x="1870710" y="3197860"/>
            <a:ext cx="8073390" cy="2841625"/>
          </a:xfrm>
          <a:prstGeom prst="rect">
            <a:avLst/>
          </a:prstGeom>
          <a:noFill/>
          <a:ln w="9525">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054225" y="0"/>
            <a:ext cx="15537180" cy="6858000"/>
            <a:chOff x="-3235" y="0"/>
            <a:chExt cx="24468" cy="10800"/>
          </a:xfrm>
        </p:grpSpPr>
        <p:grpSp>
          <p:nvGrpSpPr>
            <p:cNvPr id="16" name="组合 15"/>
            <p:cNvGrpSpPr/>
            <p:nvPr/>
          </p:nvGrpSpPr>
          <p:grpSpPr>
            <a:xfrm>
              <a:off x="-3235" y="0"/>
              <a:ext cx="24469" cy="10800"/>
              <a:chOff x="-3235" y="0"/>
              <a:chExt cx="24469" cy="10800"/>
            </a:xfrm>
          </p:grpSpPr>
          <p:sp>
            <p:nvSpPr>
              <p:cNvPr id="15" name="矩形 14"/>
              <p:cNvSpPr/>
              <p:nvPr/>
            </p:nvSpPr>
            <p:spPr>
              <a:xfrm>
                <a:off x="0" y="0"/>
                <a:ext cx="19200" cy="10800"/>
              </a:xfrm>
              <a:prstGeom prst="rect">
                <a:avLst/>
              </a:prstGeom>
              <a:solidFill>
                <a:srgbClr val="E9E1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等腰三角形 16"/>
              <p:cNvSpPr/>
              <p:nvPr/>
            </p:nvSpPr>
            <p:spPr>
              <a:xfrm rot="16200000">
                <a:off x="12473" y="1272"/>
                <a:ext cx="7999" cy="5454"/>
              </a:xfrm>
              <a:prstGeom prst="triangle">
                <a:avLst>
                  <a:gd name="adj" fmla="val 52262"/>
                </a:avLst>
              </a:prstGeom>
              <a:solidFill>
                <a:srgbClr val="E9BF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任意多边形 17"/>
              <p:cNvSpPr/>
              <p:nvPr/>
            </p:nvSpPr>
            <p:spPr>
              <a:xfrm rot="2280000">
                <a:off x="-3235" y="4699"/>
                <a:ext cx="18062" cy="5102"/>
              </a:xfrm>
              <a:custGeom>
                <a:avLst/>
                <a:gdLst/>
                <a:ahLst/>
                <a:cxnLst>
                  <a:cxn ang="3">
                    <a:pos x="hc" y="t"/>
                  </a:cxn>
                  <a:cxn ang="cd2">
                    <a:pos x="l" y="vc"/>
                  </a:cxn>
                  <a:cxn ang="cd4">
                    <a:pos x="hc" y="b"/>
                  </a:cxn>
                  <a:cxn ang="0">
                    <a:pos x="r" y="vc"/>
                  </a:cxn>
                </a:cxnLst>
                <a:rect l="l" t="t" r="r" b="b"/>
                <a:pathLst>
                  <a:path w="18062" h="5102">
                    <a:moveTo>
                      <a:pt x="520" y="0"/>
                    </a:moveTo>
                    <a:lnTo>
                      <a:pt x="18062" y="0"/>
                    </a:lnTo>
                    <a:lnTo>
                      <a:pt x="11531" y="5102"/>
                    </a:lnTo>
                    <a:lnTo>
                      <a:pt x="3669" y="5102"/>
                    </a:lnTo>
                    <a:lnTo>
                      <a:pt x="0" y="406"/>
                    </a:lnTo>
                    <a:lnTo>
                      <a:pt x="520" y="0"/>
                    </a:lnTo>
                    <a:close/>
                  </a:path>
                </a:pathLst>
              </a:custGeom>
              <a:solidFill>
                <a:srgbClr val="57A1B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9" name="任意多边形 18"/>
              <p:cNvSpPr/>
              <p:nvPr/>
            </p:nvSpPr>
            <p:spPr>
              <a:xfrm rot="2280000">
                <a:off x="-24" y="1985"/>
                <a:ext cx="21259" cy="5100"/>
              </a:xfrm>
              <a:custGeom>
                <a:avLst/>
                <a:gdLst/>
                <a:ahLst/>
                <a:cxnLst>
                  <a:cxn ang="3">
                    <a:pos x="hc" y="t"/>
                  </a:cxn>
                  <a:cxn ang="cd2">
                    <a:pos x="l" y="vc"/>
                  </a:cxn>
                  <a:cxn ang="cd4">
                    <a:pos x="hc" y="b"/>
                  </a:cxn>
                  <a:cxn ang="0">
                    <a:pos x="r" y="vc"/>
                  </a:cxn>
                </a:cxnLst>
                <a:rect l="l" t="t" r="r" b="b"/>
                <a:pathLst>
                  <a:path w="21259" h="5100">
                    <a:moveTo>
                      <a:pt x="6528" y="0"/>
                    </a:moveTo>
                    <a:lnTo>
                      <a:pt x="19544" y="0"/>
                    </a:lnTo>
                    <a:lnTo>
                      <a:pt x="21259" y="2196"/>
                    </a:lnTo>
                    <a:lnTo>
                      <a:pt x="17542" y="5100"/>
                    </a:lnTo>
                    <a:lnTo>
                      <a:pt x="0" y="5100"/>
                    </a:lnTo>
                    <a:lnTo>
                      <a:pt x="6528" y="0"/>
                    </a:lnTo>
                    <a:close/>
                  </a:path>
                </a:pathLst>
              </a:custGeom>
              <a:solidFill>
                <a:srgbClr val="48576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20" name="矩形 19"/>
            <p:cNvSpPr/>
            <p:nvPr/>
          </p:nvSpPr>
          <p:spPr>
            <a:xfrm>
              <a:off x="560" y="490"/>
              <a:ext cx="18080" cy="98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3" name="组合 62"/>
          <p:cNvGrpSpPr/>
          <p:nvPr/>
        </p:nvGrpSpPr>
        <p:grpSpPr>
          <a:xfrm>
            <a:off x="622935" y="882015"/>
            <a:ext cx="467360" cy="262890"/>
            <a:chOff x="981" y="929"/>
            <a:chExt cx="736" cy="414"/>
          </a:xfrm>
        </p:grpSpPr>
        <p:cxnSp>
          <p:nvCxnSpPr>
            <p:cNvPr id="46" name="直接连接符 45"/>
            <p:cNvCxnSpPr/>
            <p:nvPr/>
          </p:nvCxnSpPr>
          <p:spPr>
            <a:xfrm>
              <a:off x="981" y="1343"/>
              <a:ext cx="737" cy="0"/>
            </a:xfrm>
            <a:prstGeom prst="line">
              <a:avLst/>
            </a:prstGeom>
            <a:ln w="69850">
              <a:solidFill>
                <a:srgbClr val="485766"/>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a:off x="981" y="1145"/>
              <a:ext cx="737" cy="0"/>
            </a:xfrm>
            <a:prstGeom prst="line">
              <a:avLst/>
            </a:prstGeom>
            <a:ln w="69850">
              <a:solidFill>
                <a:srgbClr val="57A1BB"/>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a:off x="981" y="929"/>
              <a:ext cx="737" cy="0"/>
            </a:xfrm>
            <a:prstGeom prst="line">
              <a:avLst/>
            </a:prstGeom>
            <a:ln w="69850">
              <a:solidFill>
                <a:srgbClr val="E9BF62"/>
              </a:solidFill>
            </a:ln>
          </p:spPr>
          <p:style>
            <a:lnRef idx="1">
              <a:schemeClr val="accent1"/>
            </a:lnRef>
            <a:fillRef idx="0">
              <a:schemeClr val="accent1"/>
            </a:fillRef>
            <a:effectRef idx="0">
              <a:schemeClr val="accent1"/>
            </a:effectRef>
            <a:fontRef idx="minor">
              <a:schemeClr val="tx1"/>
            </a:fontRef>
          </p:style>
        </p:cxnSp>
      </p:grpSp>
      <p:sp>
        <p:nvSpPr>
          <p:cNvPr id="3" name="灯片编号占位符 2"/>
          <p:cNvSpPr>
            <a:spLocks noGrp="1"/>
          </p:cNvSpPr>
          <p:nvPr>
            <p:ph type="sldNum" sz="quarter" idx="12"/>
          </p:nvPr>
        </p:nvSpPr>
        <p:spPr/>
        <p:txBody>
          <a:bodyPr/>
          <a:lstStyle/>
          <a:p>
            <a:pPr lvl="0"/>
            <a:fld id="{9A0DB2DC-4C9A-4742-B13C-FB6460FD3503}" type="slidenum">
              <a:rPr lang="zh-CN" altLang="en-US" dirty="0"/>
            </a:fld>
            <a:endParaRPr lang="zh-CN" altLang="en-US" dirty="0">
              <a:ea typeface="宋体" panose="02010600030101010101" pitchFamily="2" charset="-122"/>
            </a:endParaRPr>
          </a:p>
        </p:txBody>
      </p:sp>
      <p:sp>
        <p:nvSpPr>
          <p:cNvPr id="4" name="文本框 3"/>
          <p:cNvSpPr txBox="1"/>
          <p:nvPr/>
        </p:nvSpPr>
        <p:spPr>
          <a:xfrm>
            <a:off x="1257935" y="727710"/>
            <a:ext cx="6096000" cy="583565"/>
          </a:xfrm>
          <a:prstGeom prst="rect">
            <a:avLst/>
          </a:prstGeom>
          <a:noFill/>
        </p:spPr>
        <p:txBody>
          <a:bodyPr wrap="square" rtlCol="0" anchor="t">
            <a:spAutoFit/>
          </a:bodyPr>
          <a:lstStyle/>
          <a:p>
            <a:r>
              <a:rPr lang="zh-CN" altLang="en-US" sz="3200" b="1">
                <a:sym typeface="+mn-ea"/>
              </a:rPr>
              <a:t>ShuffleNet</a:t>
            </a:r>
            <a:r>
              <a:rPr lang="en-US" altLang="zh-CN" sz="3200" b="1">
                <a:sym typeface="+mn-ea"/>
              </a:rPr>
              <a:t> V2</a:t>
            </a:r>
            <a:r>
              <a:rPr lang="zh-CN" sz="3200" b="1">
                <a:sym typeface="+mn-ea"/>
              </a:rPr>
              <a:t>（</a:t>
            </a:r>
            <a:r>
              <a:rPr lang="en-US" altLang="zh-CN" sz="3200" b="1">
                <a:sym typeface="+mn-ea"/>
              </a:rPr>
              <a:t>2018)</a:t>
            </a:r>
            <a:endParaRPr lang="en-US" altLang="zh-CN" sz="3200" b="1">
              <a:sym typeface="+mn-ea"/>
            </a:endParaRPr>
          </a:p>
        </p:txBody>
      </p:sp>
      <p:sp>
        <p:nvSpPr>
          <p:cNvPr id="5" name="文本框 4"/>
          <p:cNvSpPr txBox="1"/>
          <p:nvPr/>
        </p:nvSpPr>
        <p:spPr>
          <a:xfrm>
            <a:off x="5487670" y="1864995"/>
            <a:ext cx="5984875" cy="3784600"/>
          </a:xfrm>
          <a:prstGeom prst="rect">
            <a:avLst/>
          </a:prstGeom>
          <a:noFill/>
        </p:spPr>
        <p:txBody>
          <a:bodyPr wrap="square" rtlCol="0" anchor="t">
            <a:spAutoFit/>
          </a:bodyPr>
          <a:lstStyle/>
          <a:p>
            <a:pPr marL="285750" indent="-285750">
              <a:buFont typeface="Arial" panose="020B0604020202020204" pitchFamily="34" charset="0"/>
              <a:buChar char="•"/>
            </a:pPr>
            <a:r>
              <a:rPr lang="zh-CN" sz="2000" b="1" dirty="0">
                <a:latin typeface="微软雅黑" panose="020B0503020204020204" charset="-122"/>
                <a:ea typeface="微软雅黑" panose="020B0503020204020204" charset="-122"/>
                <a:cs typeface="微软雅黑" panose="020B0503020204020204" charset="-122"/>
                <a:sym typeface="+mn-ea"/>
              </a:rPr>
              <a:t>动机：</a:t>
            </a:r>
            <a:r>
              <a:rPr sz="2000" dirty="0">
                <a:latin typeface="微软雅黑" panose="020B0503020204020204" charset="-122"/>
                <a:ea typeface="微软雅黑" panose="020B0503020204020204" charset="-122"/>
                <a:cs typeface="微软雅黑" panose="020B0503020204020204" charset="-122"/>
                <a:sym typeface="+mn-ea"/>
              </a:rPr>
              <a:t>为了改善v1的缺陷，</a:t>
            </a:r>
            <a:r>
              <a:rPr sz="2000" b="1" dirty="0">
                <a:solidFill>
                  <a:srgbClr val="FF0000"/>
                </a:solidFill>
                <a:latin typeface="微软雅黑" panose="020B0503020204020204" charset="-122"/>
                <a:ea typeface="微软雅黑" panose="020B0503020204020204" charset="-122"/>
                <a:cs typeface="微软雅黑" panose="020B0503020204020204" charset="-122"/>
                <a:sym typeface="+mn-ea"/>
              </a:rPr>
              <a:t>v2版本引入了一种新的运算：channel </a:t>
            </a:r>
            <a:r>
              <a:rPr sz="2000" b="1" dirty="0" err="1">
                <a:solidFill>
                  <a:srgbClr val="FF0000"/>
                </a:solidFill>
                <a:latin typeface="微软雅黑" panose="020B0503020204020204" charset="-122"/>
                <a:ea typeface="微软雅黑" panose="020B0503020204020204" charset="-122"/>
                <a:cs typeface="微软雅黑" panose="020B0503020204020204" charset="-122"/>
                <a:sym typeface="+mn-ea"/>
              </a:rPr>
              <a:t>split</a:t>
            </a:r>
            <a:r>
              <a:rPr sz="2000" dirty="0" err="1">
                <a:latin typeface="微软雅黑" panose="020B0503020204020204" charset="-122"/>
                <a:ea typeface="微软雅黑" panose="020B0503020204020204" charset="-122"/>
                <a:cs typeface="微软雅黑" panose="020B0503020204020204" charset="-122"/>
                <a:sym typeface="+mn-ea"/>
              </a:rPr>
              <a:t>。</a:t>
            </a:r>
            <a:endParaRPr sz="2000" dirty="0" err="1">
              <a:latin typeface="微软雅黑" panose="020B0503020204020204" charset="-122"/>
              <a:ea typeface="微软雅黑" panose="020B0503020204020204" charset="-122"/>
              <a:cs typeface="微软雅黑" panose="020B0503020204020204" charset="-122"/>
              <a:sym typeface="+mn-ea"/>
            </a:endParaRPr>
          </a:p>
          <a:p>
            <a:pPr marL="285750" indent="-285750">
              <a:buFont typeface="Arial" panose="020B0604020202020204" pitchFamily="34" charset="0"/>
              <a:buChar char="•"/>
            </a:pPr>
            <a:r>
              <a:rPr sz="2000" b="1" dirty="0" err="1">
                <a:latin typeface="微软雅黑" panose="020B0503020204020204" charset="-122"/>
                <a:ea typeface="微软雅黑" panose="020B0503020204020204" charset="-122"/>
                <a:cs typeface="微软雅黑" panose="020B0503020204020204" charset="-122"/>
                <a:sym typeface="+mn-ea"/>
              </a:rPr>
              <a:t>具体</a:t>
            </a:r>
            <a:r>
              <a:rPr lang="zh-CN" sz="2000" b="1" dirty="0" err="1">
                <a:latin typeface="微软雅黑" panose="020B0503020204020204" charset="-122"/>
                <a:ea typeface="微软雅黑" panose="020B0503020204020204" charset="-122"/>
                <a:cs typeface="微软雅黑" panose="020B0503020204020204" charset="-122"/>
                <a:sym typeface="+mn-ea"/>
              </a:rPr>
              <a:t>实现：</a:t>
            </a:r>
            <a:endParaRPr lang="zh-CN" sz="2000" b="1" dirty="0" err="1">
              <a:latin typeface="微软雅黑" panose="020B0503020204020204" charset="-122"/>
              <a:ea typeface="微软雅黑" panose="020B0503020204020204" charset="-122"/>
              <a:cs typeface="微软雅黑" panose="020B0503020204020204" charset="-122"/>
              <a:sym typeface="+mn-ea"/>
            </a:endParaRPr>
          </a:p>
          <a:p>
            <a:pPr indent="0">
              <a:buFont typeface="Arial" panose="020B0604020202020204" pitchFamily="34" charset="0"/>
              <a:buNone/>
            </a:pPr>
            <a:r>
              <a:rPr lang="zh-CN" sz="2000" dirty="0" err="1">
                <a:solidFill>
                  <a:schemeClr val="tx1"/>
                </a:solidFill>
                <a:latin typeface="微软雅黑" panose="020B0503020204020204" charset="-122"/>
                <a:ea typeface="微软雅黑" panose="020B0503020204020204" charset="-122"/>
                <a:cs typeface="微软雅黑" panose="020B0503020204020204" charset="-122"/>
                <a:sym typeface="+mn-ea"/>
              </a:rPr>
              <a:t>（</a:t>
            </a:r>
            <a:r>
              <a:rPr lang="en-US" altLang="zh-CN" sz="2000" dirty="0" err="1">
                <a:solidFill>
                  <a:schemeClr val="tx1"/>
                </a:solidFill>
                <a:latin typeface="微软雅黑" panose="020B0503020204020204" charset="-122"/>
                <a:ea typeface="微软雅黑" panose="020B0503020204020204" charset="-122"/>
                <a:cs typeface="微软雅黑" panose="020B0503020204020204" charset="-122"/>
                <a:sym typeface="+mn-ea"/>
              </a:rPr>
              <a:t>1</a:t>
            </a:r>
            <a:r>
              <a:rPr lang="zh-CN" altLang="en-US" sz="2000" dirty="0" err="1">
                <a:solidFill>
                  <a:schemeClr val="tx1"/>
                </a:solidFill>
                <a:latin typeface="微软雅黑" panose="020B0503020204020204" charset="-122"/>
                <a:ea typeface="微软雅黑" panose="020B0503020204020204" charset="-122"/>
                <a:cs typeface="微软雅黑" panose="020B0503020204020204" charset="-122"/>
                <a:sym typeface="+mn-ea"/>
              </a:rPr>
              <a:t>）</a:t>
            </a:r>
            <a:r>
              <a:rPr sz="2000" dirty="0" err="1">
                <a:solidFill>
                  <a:schemeClr val="tx1"/>
                </a:solidFill>
                <a:latin typeface="微软雅黑" panose="020B0503020204020204" charset="-122"/>
                <a:ea typeface="微软雅黑" panose="020B0503020204020204" charset="-122"/>
                <a:cs typeface="微软雅黑" panose="020B0503020204020204" charset="-122"/>
                <a:sym typeface="+mn-ea"/>
              </a:rPr>
              <a:t>在开始时先将输入特征图在通道维度分成两个分支</a:t>
            </a:r>
            <a:r>
              <a:rPr sz="2000" dirty="0">
                <a:solidFill>
                  <a:schemeClr val="tx1"/>
                </a:solidFill>
                <a:latin typeface="微软雅黑" panose="020B0503020204020204" charset="-122"/>
                <a:ea typeface="微软雅黑" panose="020B0503020204020204" charset="-122"/>
                <a:cs typeface="微软雅黑" panose="020B0503020204020204" charset="-122"/>
                <a:sym typeface="+mn-ea"/>
              </a:rPr>
              <a:t> 。左边分支做同等映射，右边的分支包含3个连续的卷积，并且输入和输出通道相同。</a:t>
            </a:r>
            <a:endParaRPr sz="2000" dirty="0">
              <a:solidFill>
                <a:schemeClr val="tx1"/>
              </a:solidFill>
              <a:latin typeface="微软雅黑" panose="020B0503020204020204" charset="-122"/>
              <a:ea typeface="微软雅黑" panose="020B0503020204020204" charset="-122"/>
              <a:cs typeface="微软雅黑" panose="020B0503020204020204" charset="-122"/>
              <a:sym typeface="+mn-ea"/>
            </a:endParaRPr>
          </a:p>
          <a:p>
            <a:pPr indent="0">
              <a:buFont typeface="Arial" panose="020B0604020202020204" pitchFamily="34" charset="0"/>
              <a:buNone/>
            </a:pPr>
            <a:r>
              <a:rPr lang="zh-CN" sz="2000" dirty="0">
                <a:solidFill>
                  <a:schemeClr val="tx1"/>
                </a:solidFill>
                <a:latin typeface="微软雅黑" panose="020B0503020204020204" charset="-122"/>
                <a:ea typeface="微软雅黑" panose="020B0503020204020204" charset="-122"/>
                <a:cs typeface="微软雅黑" panose="020B0503020204020204" charset="-122"/>
                <a:sym typeface="+mn-ea"/>
              </a:rPr>
              <a:t>（</a:t>
            </a:r>
            <a:r>
              <a:rPr lang="en-US" altLang="zh-CN" sz="2000" dirty="0">
                <a:solidFill>
                  <a:schemeClr val="tx1"/>
                </a:solidFill>
                <a:latin typeface="微软雅黑" panose="020B0503020204020204" charset="-122"/>
                <a:ea typeface="微软雅黑" panose="020B0503020204020204" charset="-122"/>
                <a:cs typeface="微软雅黑" panose="020B0503020204020204" charset="-122"/>
                <a:sym typeface="+mn-ea"/>
              </a:rPr>
              <a:t>2</a:t>
            </a:r>
            <a:r>
              <a:rPr lang="zh-CN" altLang="en-US" sz="2000" dirty="0">
                <a:solidFill>
                  <a:schemeClr val="tx1"/>
                </a:solidFill>
                <a:latin typeface="微软雅黑" panose="020B0503020204020204" charset="-122"/>
                <a:ea typeface="微软雅黑" panose="020B0503020204020204" charset="-122"/>
                <a:cs typeface="微软雅黑" panose="020B0503020204020204" charset="-122"/>
                <a:sym typeface="+mn-ea"/>
              </a:rPr>
              <a:t>）</a:t>
            </a:r>
            <a:r>
              <a:rPr sz="2000" dirty="0">
                <a:solidFill>
                  <a:schemeClr val="tx1"/>
                </a:solidFill>
                <a:latin typeface="微软雅黑" panose="020B0503020204020204" charset="-122"/>
                <a:ea typeface="微软雅黑" panose="020B0503020204020204" charset="-122"/>
                <a:cs typeface="微软雅黑" panose="020B0503020204020204" charset="-122"/>
                <a:sym typeface="+mn-ea"/>
              </a:rPr>
              <a:t>紧接着是对两个分支结果进行channle </a:t>
            </a:r>
            <a:r>
              <a:rPr sz="2000" dirty="0" err="1">
                <a:solidFill>
                  <a:schemeClr val="tx1"/>
                </a:solidFill>
                <a:latin typeface="微软雅黑" panose="020B0503020204020204" charset="-122"/>
                <a:ea typeface="微软雅黑" panose="020B0503020204020204" charset="-122"/>
                <a:cs typeface="微软雅黑" panose="020B0503020204020204" charset="-122"/>
                <a:sym typeface="+mn-ea"/>
              </a:rPr>
              <a:t>shuffle，以</a:t>
            </a:r>
            <a:r>
              <a:rPr sz="2000" b="1" dirty="0" err="1">
                <a:solidFill>
                  <a:srgbClr val="FF0000"/>
                </a:solidFill>
                <a:latin typeface="微软雅黑" panose="020B0503020204020204" charset="-122"/>
                <a:ea typeface="微软雅黑" panose="020B0503020204020204" charset="-122"/>
                <a:cs typeface="微软雅黑" panose="020B0503020204020204" charset="-122"/>
                <a:sym typeface="+mn-ea"/>
              </a:rPr>
              <a:t>保证两个分支信息交流。</a:t>
            </a:r>
            <a:endParaRPr sz="2000" dirty="0">
              <a:latin typeface="微软雅黑" panose="020B0503020204020204" charset="-122"/>
              <a:ea typeface="微软雅黑" panose="020B0503020204020204" charset="-122"/>
              <a:cs typeface="微软雅黑" panose="020B0503020204020204" charset="-122"/>
              <a:sym typeface="+mn-ea"/>
            </a:endParaRPr>
          </a:p>
          <a:p>
            <a:pPr indent="0">
              <a:buFont typeface="Arial" panose="020B0604020202020204" pitchFamily="34" charset="0"/>
              <a:buNone/>
            </a:pPr>
            <a:r>
              <a:rPr lang="zh-CN" sz="2000" dirty="0" err="1">
                <a:latin typeface="微软雅黑" panose="020B0503020204020204" charset="-122"/>
                <a:ea typeface="微软雅黑" panose="020B0503020204020204" charset="-122"/>
                <a:cs typeface="微软雅黑" panose="020B0503020204020204" charset="-122"/>
                <a:sym typeface="+mn-ea"/>
              </a:rPr>
              <a:t>（</a:t>
            </a:r>
            <a:r>
              <a:rPr lang="en-US" altLang="zh-CN" sz="2000" dirty="0" err="1">
                <a:latin typeface="微软雅黑" panose="020B0503020204020204" charset="-122"/>
                <a:ea typeface="微软雅黑" panose="020B0503020204020204" charset="-122"/>
                <a:cs typeface="微软雅黑" panose="020B0503020204020204" charset="-122"/>
                <a:sym typeface="+mn-ea"/>
              </a:rPr>
              <a:t>3</a:t>
            </a:r>
            <a:r>
              <a:rPr lang="zh-CN" altLang="en-US" sz="2000" dirty="0" err="1">
                <a:latin typeface="微软雅黑" panose="020B0503020204020204" charset="-122"/>
                <a:ea typeface="微软雅黑" panose="020B0503020204020204" charset="-122"/>
                <a:cs typeface="微软雅黑" panose="020B0503020204020204" charset="-122"/>
                <a:sym typeface="+mn-ea"/>
              </a:rPr>
              <a:t>）</a:t>
            </a:r>
            <a:r>
              <a:rPr sz="2000" dirty="0" err="1">
                <a:latin typeface="微软雅黑" panose="020B0503020204020204" charset="-122"/>
                <a:ea typeface="微软雅黑" panose="020B0503020204020204" charset="-122"/>
                <a:cs typeface="微软雅黑" panose="020B0503020204020204" charset="-122"/>
                <a:sym typeface="+mn-ea"/>
              </a:rPr>
              <a:t>对于下采样模块，不再有channel</a:t>
            </a:r>
            <a:r>
              <a:rPr sz="2000" dirty="0">
                <a:latin typeface="微软雅黑" panose="020B0503020204020204" charset="-122"/>
                <a:ea typeface="微软雅黑" panose="020B0503020204020204" charset="-122"/>
                <a:cs typeface="微软雅黑" panose="020B0503020204020204" charset="-122"/>
                <a:sym typeface="+mn-ea"/>
              </a:rPr>
              <a:t> </a:t>
            </a:r>
            <a:r>
              <a:rPr sz="2000" dirty="0" err="1">
                <a:latin typeface="微软雅黑" panose="020B0503020204020204" charset="-122"/>
                <a:ea typeface="微软雅黑" panose="020B0503020204020204" charset="-122"/>
                <a:cs typeface="微软雅黑" panose="020B0503020204020204" charset="-122"/>
                <a:sym typeface="+mn-ea"/>
              </a:rPr>
              <a:t>split，而是每个分支都是直接copy一份输入，每个分支都有stride</a:t>
            </a:r>
            <a:r>
              <a:rPr sz="2000" dirty="0">
                <a:latin typeface="微软雅黑" panose="020B0503020204020204" charset="-122"/>
                <a:ea typeface="微软雅黑" panose="020B0503020204020204" charset="-122"/>
                <a:cs typeface="微软雅黑" panose="020B0503020204020204" charset="-122"/>
                <a:sym typeface="+mn-ea"/>
              </a:rPr>
              <a:t>=2的下采样，最后concat在一起后，</a:t>
            </a:r>
            <a:r>
              <a:rPr sz="2000" b="1" dirty="0">
                <a:solidFill>
                  <a:srgbClr val="FF0000"/>
                </a:solidFill>
                <a:latin typeface="微软雅黑" panose="020B0503020204020204" charset="-122"/>
                <a:ea typeface="微软雅黑" panose="020B0503020204020204" charset="-122"/>
                <a:cs typeface="微软雅黑" panose="020B0503020204020204" charset="-122"/>
                <a:sym typeface="+mn-ea"/>
              </a:rPr>
              <a:t>特征图空间大小减半，但是通道数翻倍</a:t>
            </a:r>
            <a:r>
              <a:rPr sz="2000" dirty="0">
                <a:latin typeface="微软雅黑" panose="020B0503020204020204" charset="-122"/>
                <a:ea typeface="微软雅黑" panose="020B0503020204020204" charset="-122"/>
                <a:cs typeface="微软雅黑" panose="020B0503020204020204" charset="-122"/>
                <a:sym typeface="+mn-ea"/>
              </a:rPr>
              <a:t>。</a:t>
            </a:r>
            <a:endParaRPr sz="2000" dirty="0">
              <a:latin typeface="微软雅黑" panose="020B0503020204020204" charset="-122"/>
              <a:ea typeface="微软雅黑" panose="020B0503020204020204" charset="-122"/>
              <a:cs typeface="微软雅黑" panose="020B0503020204020204" charset="-122"/>
              <a:sym typeface="+mn-ea"/>
            </a:endParaRPr>
          </a:p>
        </p:txBody>
      </p:sp>
      <p:pic>
        <p:nvPicPr>
          <p:cNvPr id="122" name="图片 121"/>
          <p:cNvPicPr/>
          <p:nvPr/>
        </p:nvPicPr>
        <p:blipFill>
          <a:blip r:embed="rId1"/>
          <a:srcRect l="21056" r="18370"/>
          <a:stretch>
            <a:fillRect/>
          </a:stretch>
        </p:blipFill>
        <p:spPr>
          <a:xfrm>
            <a:off x="852170" y="1905635"/>
            <a:ext cx="4154170" cy="3876675"/>
          </a:xfrm>
          <a:prstGeom prst="rect">
            <a:avLst/>
          </a:prstGeom>
          <a:noFill/>
          <a:ln w="9525">
            <a:noFill/>
          </a:ln>
        </p:spPr>
      </p:pic>
      <p:sp>
        <p:nvSpPr>
          <p:cNvPr id="6" name="文本框 5"/>
          <p:cNvSpPr txBox="1"/>
          <p:nvPr/>
        </p:nvSpPr>
        <p:spPr>
          <a:xfrm>
            <a:off x="622935" y="1391920"/>
            <a:ext cx="10476865" cy="398780"/>
          </a:xfrm>
          <a:prstGeom prst="rect">
            <a:avLst/>
          </a:prstGeom>
          <a:noFill/>
        </p:spPr>
        <p:txBody>
          <a:bodyPr wrap="square" rtlCol="0" anchor="t">
            <a:spAutoFit/>
          </a:bodyPr>
          <a:p>
            <a:pPr indent="0">
              <a:buNone/>
            </a:pPr>
            <a:r>
              <a:rPr lang="en-US" altLang="zh-CN" sz="2000" b="1" dirty="0">
                <a:latin typeface="微软雅黑" panose="020B0503020204020204" charset="-122"/>
                <a:ea typeface="微软雅黑" panose="020B0503020204020204" charset="-122"/>
                <a:cs typeface="微软雅黑" panose="020B0503020204020204" charset="-122"/>
                <a:sym typeface="+mn-ea"/>
              </a:rPr>
              <a:t>     </a:t>
            </a:r>
            <a:r>
              <a:rPr lang="zh-CN" altLang="en-US" sz="2000" b="1" dirty="0">
                <a:latin typeface="微软雅黑" panose="020B0503020204020204" charset="-122"/>
                <a:ea typeface="微软雅黑" panose="020B0503020204020204" charset="-122"/>
                <a:cs typeface="微软雅黑" panose="020B0503020204020204" charset="-122"/>
                <a:sym typeface="+mn-ea"/>
              </a:rPr>
              <a:t>论文：</a:t>
            </a:r>
            <a:r>
              <a:rPr lang="en-US" altLang="zh-CN" sz="2000" dirty="0" err="1">
                <a:latin typeface="微软雅黑" panose="020B0503020204020204" charset="-122"/>
                <a:ea typeface="微软雅黑" panose="020B0503020204020204" charset="-122"/>
                <a:cs typeface="微软雅黑" panose="020B0503020204020204" charset="-122"/>
                <a:sym typeface="+mn-ea"/>
              </a:rPr>
              <a:t>ShuffleNet</a:t>
            </a:r>
            <a:r>
              <a:rPr lang="en-US" altLang="zh-CN" sz="2000" dirty="0">
                <a:latin typeface="微软雅黑" panose="020B0503020204020204" charset="-122"/>
                <a:ea typeface="微软雅黑" panose="020B0503020204020204" charset="-122"/>
                <a:cs typeface="微软雅黑" panose="020B0503020204020204" charset="-122"/>
                <a:sym typeface="+mn-ea"/>
              </a:rPr>
              <a:t> V2: Practical Guidelines for Efficient CNN Architecture Design</a:t>
            </a:r>
            <a:endParaRPr lang="en-US" altLang="zh-CN" sz="2000" dirty="0">
              <a:latin typeface="微软雅黑" panose="020B0503020204020204" charset="-122"/>
              <a:ea typeface="微软雅黑" panose="020B0503020204020204" charset="-122"/>
              <a:cs typeface="微软雅黑" panose="020B0503020204020204" charset="-122"/>
              <a:sym typeface="+mn-ea"/>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合 15"/>
          <p:cNvGrpSpPr/>
          <p:nvPr/>
        </p:nvGrpSpPr>
        <p:grpSpPr>
          <a:xfrm>
            <a:off x="-2054225" y="0"/>
            <a:ext cx="15537815" cy="6858000"/>
            <a:chOff x="-3235" y="0"/>
            <a:chExt cx="24469" cy="10800"/>
          </a:xfrm>
        </p:grpSpPr>
        <p:sp>
          <p:nvSpPr>
            <p:cNvPr id="5" name="矩形 4"/>
            <p:cNvSpPr/>
            <p:nvPr/>
          </p:nvSpPr>
          <p:spPr>
            <a:xfrm>
              <a:off x="0" y="0"/>
              <a:ext cx="19200" cy="10800"/>
            </a:xfrm>
            <a:prstGeom prst="rect">
              <a:avLst/>
            </a:prstGeom>
            <a:solidFill>
              <a:srgbClr val="E9E1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等腰三角形 8"/>
            <p:cNvSpPr/>
            <p:nvPr/>
          </p:nvSpPr>
          <p:spPr>
            <a:xfrm rot="16200000">
              <a:off x="12473" y="1272"/>
              <a:ext cx="7999" cy="5454"/>
            </a:xfrm>
            <a:prstGeom prst="triangle">
              <a:avLst>
                <a:gd name="adj" fmla="val 52262"/>
              </a:avLst>
            </a:prstGeom>
            <a:solidFill>
              <a:srgbClr val="E9BF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任意多边形 10"/>
            <p:cNvSpPr/>
            <p:nvPr/>
          </p:nvSpPr>
          <p:spPr>
            <a:xfrm rot="2280000">
              <a:off x="-3235" y="4699"/>
              <a:ext cx="18062" cy="5102"/>
            </a:xfrm>
            <a:custGeom>
              <a:avLst/>
              <a:gdLst/>
              <a:ahLst/>
              <a:cxnLst>
                <a:cxn ang="3">
                  <a:pos x="hc" y="t"/>
                </a:cxn>
                <a:cxn ang="cd2">
                  <a:pos x="l" y="vc"/>
                </a:cxn>
                <a:cxn ang="cd4">
                  <a:pos x="hc" y="b"/>
                </a:cxn>
                <a:cxn ang="0">
                  <a:pos x="r" y="vc"/>
                </a:cxn>
              </a:cxnLst>
              <a:rect l="l" t="t" r="r" b="b"/>
              <a:pathLst>
                <a:path w="18062" h="5102">
                  <a:moveTo>
                    <a:pt x="520" y="0"/>
                  </a:moveTo>
                  <a:lnTo>
                    <a:pt x="18062" y="0"/>
                  </a:lnTo>
                  <a:lnTo>
                    <a:pt x="11531" y="5102"/>
                  </a:lnTo>
                  <a:lnTo>
                    <a:pt x="3669" y="5102"/>
                  </a:lnTo>
                  <a:lnTo>
                    <a:pt x="0" y="406"/>
                  </a:lnTo>
                  <a:lnTo>
                    <a:pt x="520" y="0"/>
                  </a:lnTo>
                  <a:close/>
                </a:path>
              </a:pathLst>
            </a:custGeom>
            <a:solidFill>
              <a:srgbClr val="57A1B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3" name="任意多边形 12"/>
            <p:cNvSpPr/>
            <p:nvPr/>
          </p:nvSpPr>
          <p:spPr>
            <a:xfrm rot="2280000">
              <a:off x="-24" y="1985"/>
              <a:ext cx="21259" cy="5100"/>
            </a:xfrm>
            <a:custGeom>
              <a:avLst/>
              <a:gdLst/>
              <a:ahLst/>
              <a:cxnLst>
                <a:cxn ang="3">
                  <a:pos x="hc" y="t"/>
                </a:cxn>
                <a:cxn ang="cd2">
                  <a:pos x="l" y="vc"/>
                </a:cxn>
                <a:cxn ang="cd4">
                  <a:pos x="hc" y="b"/>
                </a:cxn>
                <a:cxn ang="0">
                  <a:pos x="r" y="vc"/>
                </a:cxn>
              </a:cxnLst>
              <a:rect l="l" t="t" r="r" b="b"/>
              <a:pathLst>
                <a:path w="21259" h="5100">
                  <a:moveTo>
                    <a:pt x="6528" y="0"/>
                  </a:moveTo>
                  <a:lnTo>
                    <a:pt x="19544" y="0"/>
                  </a:lnTo>
                  <a:lnTo>
                    <a:pt x="21259" y="2196"/>
                  </a:lnTo>
                  <a:lnTo>
                    <a:pt x="17542" y="5100"/>
                  </a:lnTo>
                  <a:lnTo>
                    <a:pt x="0" y="5100"/>
                  </a:lnTo>
                  <a:lnTo>
                    <a:pt x="6528" y="0"/>
                  </a:lnTo>
                  <a:close/>
                </a:path>
              </a:pathLst>
            </a:custGeom>
            <a:solidFill>
              <a:srgbClr val="48576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grpSp>
        <p:nvGrpSpPr>
          <p:cNvPr id="18" name="组合 17"/>
          <p:cNvGrpSpPr/>
          <p:nvPr/>
        </p:nvGrpSpPr>
        <p:grpSpPr>
          <a:xfrm>
            <a:off x="3891280" y="1078230"/>
            <a:ext cx="4680655" cy="4680655"/>
            <a:chOff x="6077" y="1715"/>
            <a:chExt cx="7371" cy="7371"/>
          </a:xfrm>
        </p:grpSpPr>
        <p:grpSp>
          <p:nvGrpSpPr>
            <p:cNvPr id="17" name="组合 16"/>
            <p:cNvGrpSpPr>
              <a:grpSpLocks noChangeAspect="1"/>
            </p:cNvGrpSpPr>
            <p:nvPr/>
          </p:nvGrpSpPr>
          <p:grpSpPr>
            <a:xfrm>
              <a:off x="6077" y="1715"/>
              <a:ext cx="7371" cy="7371"/>
              <a:chOff x="6189" y="1910"/>
              <a:chExt cx="7143" cy="7143"/>
            </a:xfrm>
          </p:grpSpPr>
          <p:sp>
            <p:nvSpPr>
              <p:cNvPr id="3" name="椭圆 2"/>
              <p:cNvSpPr/>
              <p:nvPr/>
            </p:nvSpPr>
            <p:spPr>
              <a:xfrm>
                <a:off x="6189" y="1910"/>
                <a:ext cx="7143" cy="714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p:cNvSpPr/>
              <p:nvPr/>
            </p:nvSpPr>
            <p:spPr>
              <a:xfrm>
                <a:off x="8771" y="3161"/>
                <a:ext cx="1962" cy="1926"/>
              </a:xfrm>
              <a:prstGeom prst="rect">
                <a:avLst/>
              </a:prstGeom>
              <a:noFill/>
              <a:ln>
                <a:noFill/>
              </a:ln>
            </p:spPr>
            <p:txBody>
              <a:bodyPr wrap="square" anchor="ctr">
                <a:noAutofit/>
              </a:bodyPr>
              <a:lstStyle/>
              <a:p>
                <a:pPr algn="ctr">
                  <a:lnSpc>
                    <a:spcPct val="120000"/>
                  </a:lnSpc>
                </a:pPr>
                <a:r>
                  <a:rPr lang="en-US" altLang="zh-CN" sz="7200" b="1">
                    <a:solidFill>
                      <a:srgbClr val="485766">
                        <a:alpha val="80000"/>
                      </a:srgbClr>
                    </a:solidFill>
                    <a:sym typeface="+mn-ea"/>
                  </a:rPr>
                  <a:t>02</a:t>
                </a:r>
                <a:endParaRPr lang="en-US" altLang="zh-CN" sz="8000" b="1" dirty="0">
                  <a:solidFill>
                    <a:srgbClr val="485766">
                      <a:alpha val="80000"/>
                    </a:srgbClr>
                  </a:solidFill>
                  <a:sym typeface="+mn-ea"/>
                </a:endParaRPr>
              </a:p>
            </p:txBody>
          </p:sp>
          <p:sp>
            <p:nvSpPr>
              <p:cNvPr id="6" name="椭圆 5"/>
              <p:cNvSpPr>
                <a:spLocks noChangeAspect="1"/>
              </p:cNvSpPr>
              <p:nvPr/>
            </p:nvSpPr>
            <p:spPr>
              <a:xfrm>
                <a:off x="6389" y="2130"/>
                <a:ext cx="6746" cy="6746"/>
              </a:xfrm>
              <a:prstGeom prst="ellipse">
                <a:avLst/>
              </a:prstGeom>
              <a:noFill/>
              <a:ln>
                <a:solidFill>
                  <a:srgbClr val="57A1BB">
                    <a:alpha val="51000"/>
                  </a:srgb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7" name="直接连接符 6"/>
            <p:cNvCxnSpPr/>
            <p:nvPr/>
          </p:nvCxnSpPr>
          <p:spPr>
            <a:xfrm>
              <a:off x="8961" y="4994"/>
              <a:ext cx="1600" cy="0"/>
            </a:xfrm>
            <a:prstGeom prst="line">
              <a:avLst/>
            </a:prstGeom>
            <a:ln w="38100">
              <a:solidFill>
                <a:srgbClr val="57A1BB">
                  <a:alpha val="59000"/>
                </a:srgbClr>
              </a:solidFill>
            </a:ln>
          </p:spPr>
          <p:style>
            <a:lnRef idx="1">
              <a:schemeClr val="accent1"/>
            </a:lnRef>
            <a:fillRef idx="0">
              <a:schemeClr val="accent1"/>
            </a:fillRef>
            <a:effectRef idx="0">
              <a:schemeClr val="accent1"/>
            </a:effectRef>
            <a:fontRef idx="minor">
              <a:schemeClr val="tx1"/>
            </a:fontRef>
          </p:style>
        </p:cxnSp>
      </p:grpSp>
      <p:pic>
        <p:nvPicPr>
          <p:cNvPr id="63" name="图片 62" descr="4451014"/>
          <p:cNvPicPr>
            <a:picLocks noChangeAspect="1"/>
          </p:cNvPicPr>
          <p:nvPr/>
        </p:nvPicPr>
        <p:blipFill>
          <a:blip r:embed="rId1"/>
          <a:stretch>
            <a:fillRect/>
          </a:stretch>
        </p:blipFill>
        <p:spPr>
          <a:xfrm>
            <a:off x="296545" y="246380"/>
            <a:ext cx="683895" cy="683895"/>
          </a:xfrm>
          <a:prstGeom prst="rect">
            <a:avLst/>
          </a:prstGeom>
        </p:spPr>
      </p:pic>
      <p:sp>
        <p:nvSpPr>
          <p:cNvPr id="21" name="文本框 20"/>
          <p:cNvSpPr txBox="1"/>
          <p:nvPr/>
        </p:nvSpPr>
        <p:spPr>
          <a:xfrm>
            <a:off x="4568190" y="3392170"/>
            <a:ext cx="3303905" cy="583565"/>
          </a:xfrm>
          <a:prstGeom prst="rect">
            <a:avLst/>
          </a:prstGeom>
          <a:noFill/>
        </p:spPr>
        <p:txBody>
          <a:bodyPr wrap="square" rtlCol="0">
            <a:spAutoFit/>
            <a:scene3d>
              <a:camera prst="orthographicFront"/>
              <a:lightRig rig="threePt" dir="t"/>
            </a:scene3d>
            <a:sp3d contourW="12700"/>
          </a:bodyPr>
          <a:lstStyle/>
          <a:p>
            <a:pPr algn="ctr"/>
            <a:r>
              <a:rPr lang="zh-CN" altLang="en-US" sz="3200" b="1" dirty="0">
                <a:solidFill>
                  <a:schemeClr val="tx1">
                    <a:lumMod val="75000"/>
                    <a:lumOff val="25000"/>
                  </a:schemeClr>
                </a:solidFill>
                <a:latin typeface="Century Gothic" panose="020B0502020202020204" pitchFamily="34" charset="0"/>
              </a:rPr>
              <a:t>近期相关进展</a:t>
            </a:r>
            <a:endParaRPr lang="zh-CN" altLang="en-US" sz="3200" b="1" dirty="0">
              <a:solidFill>
                <a:schemeClr val="tx1">
                  <a:lumMod val="75000"/>
                  <a:lumOff val="25000"/>
                </a:schemeClr>
              </a:solidFill>
              <a:latin typeface="Century Gothic" panose="020B0502020202020204" pitchFamily="34" charset="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054225" y="0"/>
            <a:ext cx="15537180" cy="6858000"/>
            <a:chOff x="-3235" y="0"/>
            <a:chExt cx="24468" cy="10800"/>
          </a:xfrm>
        </p:grpSpPr>
        <p:grpSp>
          <p:nvGrpSpPr>
            <p:cNvPr id="16" name="组合 15"/>
            <p:cNvGrpSpPr/>
            <p:nvPr/>
          </p:nvGrpSpPr>
          <p:grpSpPr>
            <a:xfrm>
              <a:off x="-3235" y="0"/>
              <a:ext cx="24469" cy="10800"/>
              <a:chOff x="-3235" y="0"/>
              <a:chExt cx="24469" cy="10800"/>
            </a:xfrm>
          </p:grpSpPr>
          <p:sp>
            <p:nvSpPr>
              <p:cNvPr id="15" name="矩形 14"/>
              <p:cNvSpPr/>
              <p:nvPr/>
            </p:nvSpPr>
            <p:spPr>
              <a:xfrm>
                <a:off x="0" y="0"/>
                <a:ext cx="19200" cy="10800"/>
              </a:xfrm>
              <a:prstGeom prst="rect">
                <a:avLst/>
              </a:prstGeom>
              <a:solidFill>
                <a:srgbClr val="E9E1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等腰三角形 16"/>
              <p:cNvSpPr/>
              <p:nvPr/>
            </p:nvSpPr>
            <p:spPr>
              <a:xfrm rot="16200000">
                <a:off x="12473" y="1272"/>
                <a:ext cx="7999" cy="5454"/>
              </a:xfrm>
              <a:prstGeom prst="triangle">
                <a:avLst>
                  <a:gd name="adj" fmla="val 52262"/>
                </a:avLst>
              </a:prstGeom>
              <a:solidFill>
                <a:srgbClr val="E9BF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任意多边形 17"/>
              <p:cNvSpPr/>
              <p:nvPr/>
            </p:nvSpPr>
            <p:spPr>
              <a:xfrm rot="2280000">
                <a:off x="-3235" y="4699"/>
                <a:ext cx="18062" cy="5102"/>
              </a:xfrm>
              <a:custGeom>
                <a:avLst/>
                <a:gdLst/>
                <a:ahLst/>
                <a:cxnLst>
                  <a:cxn ang="3">
                    <a:pos x="hc" y="t"/>
                  </a:cxn>
                  <a:cxn ang="cd2">
                    <a:pos x="l" y="vc"/>
                  </a:cxn>
                  <a:cxn ang="cd4">
                    <a:pos x="hc" y="b"/>
                  </a:cxn>
                  <a:cxn ang="0">
                    <a:pos x="r" y="vc"/>
                  </a:cxn>
                </a:cxnLst>
                <a:rect l="l" t="t" r="r" b="b"/>
                <a:pathLst>
                  <a:path w="18062" h="5102">
                    <a:moveTo>
                      <a:pt x="520" y="0"/>
                    </a:moveTo>
                    <a:lnTo>
                      <a:pt x="18062" y="0"/>
                    </a:lnTo>
                    <a:lnTo>
                      <a:pt x="11531" y="5102"/>
                    </a:lnTo>
                    <a:lnTo>
                      <a:pt x="3669" y="5102"/>
                    </a:lnTo>
                    <a:lnTo>
                      <a:pt x="0" y="406"/>
                    </a:lnTo>
                    <a:lnTo>
                      <a:pt x="520" y="0"/>
                    </a:lnTo>
                    <a:close/>
                  </a:path>
                </a:pathLst>
              </a:custGeom>
              <a:solidFill>
                <a:srgbClr val="57A1B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9" name="任意多边形 18"/>
              <p:cNvSpPr/>
              <p:nvPr/>
            </p:nvSpPr>
            <p:spPr>
              <a:xfrm rot="2280000">
                <a:off x="-24" y="1985"/>
                <a:ext cx="21259" cy="5100"/>
              </a:xfrm>
              <a:custGeom>
                <a:avLst/>
                <a:gdLst/>
                <a:ahLst/>
                <a:cxnLst>
                  <a:cxn ang="3">
                    <a:pos x="hc" y="t"/>
                  </a:cxn>
                  <a:cxn ang="cd2">
                    <a:pos x="l" y="vc"/>
                  </a:cxn>
                  <a:cxn ang="cd4">
                    <a:pos x="hc" y="b"/>
                  </a:cxn>
                  <a:cxn ang="0">
                    <a:pos x="r" y="vc"/>
                  </a:cxn>
                </a:cxnLst>
                <a:rect l="l" t="t" r="r" b="b"/>
                <a:pathLst>
                  <a:path w="21259" h="5100">
                    <a:moveTo>
                      <a:pt x="6528" y="0"/>
                    </a:moveTo>
                    <a:lnTo>
                      <a:pt x="19544" y="0"/>
                    </a:lnTo>
                    <a:lnTo>
                      <a:pt x="21259" y="2196"/>
                    </a:lnTo>
                    <a:lnTo>
                      <a:pt x="17542" y="5100"/>
                    </a:lnTo>
                    <a:lnTo>
                      <a:pt x="0" y="5100"/>
                    </a:lnTo>
                    <a:lnTo>
                      <a:pt x="6528" y="0"/>
                    </a:lnTo>
                    <a:close/>
                  </a:path>
                </a:pathLst>
              </a:custGeom>
              <a:solidFill>
                <a:srgbClr val="48576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20" name="矩形 19"/>
            <p:cNvSpPr/>
            <p:nvPr/>
          </p:nvSpPr>
          <p:spPr>
            <a:xfrm>
              <a:off x="560" y="490"/>
              <a:ext cx="18080" cy="98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3" name="组合 62"/>
          <p:cNvGrpSpPr/>
          <p:nvPr/>
        </p:nvGrpSpPr>
        <p:grpSpPr>
          <a:xfrm>
            <a:off x="622935" y="882015"/>
            <a:ext cx="467360" cy="262890"/>
            <a:chOff x="981" y="929"/>
            <a:chExt cx="736" cy="414"/>
          </a:xfrm>
        </p:grpSpPr>
        <p:cxnSp>
          <p:nvCxnSpPr>
            <p:cNvPr id="46" name="直接连接符 45"/>
            <p:cNvCxnSpPr/>
            <p:nvPr/>
          </p:nvCxnSpPr>
          <p:spPr>
            <a:xfrm>
              <a:off x="981" y="1343"/>
              <a:ext cx="737" cy="0"/>
            </a:xfrm>
            <a:prstGeom prst="line">
              <a:avLst/>
            </a:prstGeom>
            <a:ln w="69850">
              <a:solidFill>
                <a:srgbClr val="485766"/>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a:off x="981" y="1145"/>
              <a:ext cx="737" cy="0"/>
            </a:xfrm>
            <a:prstGeom prst="line">
              <a:avLst/>
            </a:prstGeom>
            <a:ln w="69850">
              <a:solidFill>
                <a:srgbClr val="57A1BB"/>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a:off x="981" y="929"/>
              <a:ext cx="737" cy="0"/>
            </a:xfrm>
            <a:prstGeom prst="line">
              <a:avLst/>
            </a:prstGeom>
            <a:ln w="69850">
              <a:solidFill>
                <a:srgbClr val="E9BF62"/>
              </a:solidFill>
            </a:ln>
          </p:spPr>
          <p:style>
            <a:lnRef idx="1">
              <a:schemeClr val="accent1"/>
            </a:lnRef>
            <a:fillRef idx="0">
              <a:schemeClr val="accent1"/>
            </a:fillRef>
            <a:effectRef idx="0">
              <a:schemeClr val="accent1"/>
            </a:effectRef>
            <a:fontRef idx="minor">
              <a:schemeClr val="tx1"/>
            </a:fontRef>
          </p:style>
        </p:cxnSp>
      </p:grpSp>
      <p:sp>
        <p:nvSpPr>
          <p:cNvPr id="3" name="灯片编号占位符 2"/>
          <p:cNvSpPr>
            <a:spLocks noGrp="1"/>
          </p:cNvSpPr>
          <p:nvPr>
            <p:ph type="sldNum" sz="quarter" idx="12"/>
          </p:nvPr>
        </p:nvSpPr>
        <p:spPr/>
        <p:txBody>
          <a:bodyPr/>
          <a:lstStyle/>
          <a:p>
            <a:pPr lvl="0"/>
            <a:fld id="{9A0DB2DC-4C9A-4742-B13C-FB6460FD3503}" type="slidenum">
              <a:rPr lang="zh-CN" altLang="en-US" dirty="0"/>
            </a:fld>
            <a:endParaRPr lang="zh-CN" altLang="en-US" dirty="0">
              <a:ea typeface="宋体" panose="02010600030101010101" pitchFamily="2" charset="-122"/>
            </a:endParaRPr>
          </a:p>
        </p:txBody>
      </p:sp>
      <p:sp>
        <p:nvSpPr>
          <p:cNvPr id="4" name="文本框 3"/>
          <p:cNvSpPr txBox="1"/>
          <p:nvPr/>
        </p:nvSpPr>
        <p:spPr>
          <a:xfrm>
            <a:off x="1266825" y="727075"/>
            <a:ext cx="6096000" cy="583565"/>
          </a:xfrm>
          <a:prstGeom prst="rect">
            <a:avLst/>
          </a:prstGeom>
          <a:noFill/>
        </p:spPr>
        <p:txBody>
          <a:bodyPr wrap="square" rtlCol="0" anchor="t">
            <a:spAutoFit/>
          </a:bodyPr>
          <a:lstStyle/>
          <a:p>
            <a:r>
              <a:rPr lang="zh-CN" sz="3200" b="1">
                <a:sym typeface="+mn-ea"/>
              </a:rPr>
              <a:t>近期相关进展</a:t>
            </a:r>
            <a:endParaRPr lang="zh-CN" sz="3200" b="1">
              <a:sym typeface="+mn-ea"/>
            </a:endParaRPr>
          </a:p>
        </p:txBody>
      </p:sp>
      <p:sp>
        <p:nvSpPr>
          <p:cNvPr id="5" name="文本框 4"/>
          <p:cNvSpPr txBox="1"/>
          <p:nvPr/>
        </p:nvSpPr>
        <p:spPr>
          <a:xfrm>
            <a:off x="2030095" y="1705610"/>
            <a:ext cx="8842375" cy="3911600"/>
          </a:xfrm>
          <a:prstGeom prst="rect">
            <a:avLst/>
          </a:prstGeom>
          <a:noFill/>
        </p:spPr>
        <p:txBody>
          <a:bodyPr wrap="square" rtlCol="0" anchor="t">
            <a:spAutoFit/>
          </a:bodyPr>
          <a:lstStyle/>
          <a:p>
            <a:pPr marL="342900" indent="-342900" fontAlgn="auto">
              <a:lnSpc>
                <a:spcPct val="115000"/>
              </a:lnSpc>
              <a:buFont typeface="Arial" panose="020B0604020202020204" pitchFamily="34" charset="0"/>
              <a:buChar char="•"/>
            </a:pPr>
            <a:r>
              <a:rPr lang="zh-CN" altLang="en-US" sz="2400">
                <a:sym typeface="+mn-ea"/>
              </a:rPr>
              <a:t>EfficientNet</a:t>
            </a:r>
            <a:r>
              <a:rPr lang="en-US" altLang="zh-CN" sz="2400">
                <a:sym typeface="+mn-ea"/>
              </a:rPr>
              <a:t>                                                      </a:t>
            </a:r>
            <a:r>
              <a:rPr lang="zh-CN" sz="2400">
                <a:sym typeface="+mn-ea"/>
              </a:rPr>
              <a:t>（</a:t>
            </a:r>
            <a:r>
              <a:rPr lang="en-US" altLang="zh-CN" sz="2400">
                <a:sym typeface="+mn-ea"/>
              </a:rPr>
              <a:t>2019)</a:t>
            </a:r>
            <a:endParaRPr lang="en-US" altLang="zh-CN" sz="2400">
              <a:sym typeface="+mn-ea"/>
            </a:endParaRPr>
          </a:p>
          <a:p>
            <a:pPr marL="342900" indent="-342900" fontAlgn="auto">
              <a:lnSpc>
                <a:spcPct val="115000"/>
              </a:lnSpc>
              <a:buFont typeface="Arial" panose="020B0604020202020204" pitchFamily="34" charset="0"/>
              <a:buChar char="•"/>
            </a:pPr>
            <a:r>
              <a:rPr lang="zh-CN" altLang="en-US" sz="2400">
                <a:sym typeface="+mn-ea"/>
              </a:rPr>
              <a:t>GhostNet</a:t>
            </a:r>
            <a:r>
              <a:rPr lang="en-US" altLang="zh-CN" sz="2400">
                <a:sym typeface="+mn-ea"/>
              </a:rPr>
              <a:t>                                                         </a:t>
            </a:r>
            <a:r>
              <a:rPr lang="zh-CN" sz="2400">
                <a:sym typeface="+mn-ea"/>
              </a:rPr>
              <a:t>（</a:t>
            </a:r>
            <a:r>
              <a:rPr lang="en-US" altLang="zh-CN" sz="2400">
                <a:sym typeface="+mn-ea"/>
              </a:rPr>
              <a:t>2019)</a:t>
            </a:r>
            <a:endParaRPr lang="en-US" altLang="zh-CN" sz="2400">
              <a:sym typeface="+mn-ea"/>
            </a:endParaRPr>
          </a:p>
          <a:p>
            <a:pPr marL="342900" indent="-342900" fontAlgn="auto">
              <a:lnSpc>
                <a:spcPct val="115000"/>
              </a:lnSpc>
              <a:buFont typeface="Arial" panose="020B0604020202020204" pitchFamily="34" charset="0"/>
              <a:buChar char="•"/>
            </a:pPr>
            <a:r>
              <a:rPr lang="zh-CN" altLang="en-US" sz="2400">
                <a:sym typeface="+mn-ea"/>
              </a:rPr>
              <a:t>CSPNet</a:t>
            </a:r>
            <a:r>
              <a:rPr lang="en-US" altLang="zh-CN" sz="2400">
                <a:sym typeface="+mn-ea"/>
              </a:rPr>
              <a:t>                                                            </a:t>
            </a:r>
            <a:r>
              <a:rPr lang="zh-CN" sz="2400">
                <a:sym typeface="+mn-ea"/>
              </a:rPr>
              <a:t>（</a:t>
            </a:r>
            <a:r>
              <a:rPr lang="en-US" altLang="zh-CN" sz="2400">
                <a:sym typeface="+mn-ea"/>
              </a:rPr>
              <a:t>2019)</a:t>
            </a:r>
            <a:endParaRPr lang="en-US" altLang="zh-CN" sz="2400">
              <a:sym typeface="+mn-ea"/>
            </a:endParaRPr>
          </a:p>
          <a:p>
            <a:pPr marL="342900" indent="-342900" fontAlgn="auto">
              <a:lnSpc>
                <a:spcPct val="115000"/>
              </a:lnSpc>
              <a:buFont typeface="Arial" panose="020B0604020202020204" pitchFamily="34" charset="0"/>
              <a:buChar char="•"/>
            </a:pPr>
            <a:r>
              <a:rPr lang="en-US" altLang="zh-CN" sz="2400">
                <a:sym typeface="+mn-ea"/>
              </a:rPr>
              <a:t>AC</a:t>
            </a:r>
            <a:r>
              <a:rPr lang="zh-CN" altLang="en-US" sz="2400">
                <a:sym typeface="+mn-ea"/>
              </a:rPr>
              <a:t>Net</a:t>
            </a:r>
            <a:r>
              <a:rPr lang="en-US" altLang="zh-CN" sz="2400">
                <a:sym typeface="+mn-ea"/>
              </a:rPr>
              <a:t>                                                              </a:t>
            </a:r>
            <a:r>
              <a:rPr lang="zh-CN" sz="2400">
                <a:sym typeface="+mn-ea"/>
              </a:rPr>
              <a:t>（</a:t>
            </a:r>
            <a:r>
              <a:rPr lang="en-US" altLang="zh-CN" sz="2400">
                <a:sym typeface="+mn-ea"/>
              </a:rPr>
              <a:t>2019)</a:t>
            </a:r>
            <a:endParaRPr lang="en-US" altLang="zh-CN" sz="2400">
              <a:sym typeface="+mn-ea"/>
            </a:endParaRPr>
          </a:p>
          <a:p>
            <a:pPr marL="342900" indent="-342900" fontAlgn="auto">
              <a:lnSpc>
                <a:spcPct val="115000"/>
              </a:lnSpc>
              <a:buFont typeface="Arial" panose="020B0604020202020204" pitchFamily="34" charset="0"/>
              <a:buChar char="•"/>
            </a:pPr>
            <a:r>
              <a:rPr lang="en-US" altLang="zh-CN" sz="2400">
                <a:sym typeface="+mn-ea"/>
              </a:rPr>
              <a:t>HarD</a:t>
            </a:r>
            <a:r>
              <a:rPr lang="zh-CN" altLang="en-US" sz="2400">
                <a:sym typeface="+mn-ea"/>
              </a:rPr>
              <a:t>Net</a:t>
            </a:r>
            <a:r>
              <a:rPr lang="en-US" altLang="zh-CN" sz="2400">
                <a:sym typeface="+mn-ea"/>
              </a:rPr>
              <a:t>                                                           </a:t>
            </a:r>
            <a:r>
              <a:rPr lang="zh-CN" sz="2400">
                <a:sym typeface="+mn-ea"/>
              </a:rPr>
              <a:t>（</a:t>
            </a:r>
            <a:r>
              <a:rPr lang="en-US" altLang="zh-CN" sz="2400">
                <a:sym typeface="+mn-ea"/>
              </a:rPr>
              <a:t>2019)</a:t>
            </a:r>
            <a:endParaRPr lang="en-US" altLang="zh-CN" sz="2400">
              <a:sym typeface="+mn-ea"/>
            </a:endParaRPr>
          </a:p>
          <a:p>
            <a:pPr marL="342900" indent="-342900" fontAlgn="auto">
              <a:lnSpc>
                <a:spcPct val="115000"/>
              </a:lnSpc>
              <a:buFont typeface="Arial" panose="020B0604020202020204" pitchFamily="34" charset="0"/>
              <a:buChar char="•"/>
            </a:pPr>
            <a:r>
              <a:rPr lang="zh-CN" altLang="en-US" sz="2400">
                <a:sym typeface="+mn-ea"/>
              </a:rPr>
              <a:t>CSPDarkNet53</a:t>
            </a:r>
            <a:r>
              <a:rPr lang="en-US" altLang="zh-CN" sz="2400">
                <a:sym typeface="+mn-ea"/>
              </a:rPr>
              <a:t>                                                 </a:t>
            </a:r>
            <a:r>
              <a:rPr lang="zh-CN" sz="2400">
                <a:sym typeface="+mn-ea"/>
              </a:rPr>
              <a:t>（</a:t>
            </a:r>
            <a:r>
              <a:rPr lang="en-US" altLang="zh-CN" sz="2400">
                <a:sym typeface="+mn-ea"/>
              </a:rPr>
              <a:t>2020)</a:t>
            </a:r>
            <a:endParaRPr lang="en-US" altLang="zh-CN" sz="2400">
              <a:sym typeface="+mn-ea"/>
            </a:endParaRPr>
          </a:p>
          <a:p>
            <a:pPr marL="342900" indent="-342900" fontAlgn="auto">
              <a:lnSpc>
                <a:spcPct val="115000"/>
              </a:lnSpc>
              <a:buFont typeface="Arial" panose="020B0604020202020204" pitchFamily="34" charset="0"/>
              <a:buChar char="•"/>
            </a:pPr>
            <a:r>
              <a:rPr lang="zh-CN" altLang="en-US" sz="2400">
                <a:sym typeface="+mn-ea"/>
              </a:rPr>
              <a:t>RepVGG</a:t>
            </a:r>
            <a:r>
              <a:rPr lang="en-US" altLang="zh-CN" sz="2400">
                <a:sym typeface="+mn-ea"/>
              </a:rPr>
              <a:t>                                                           </a:t>
            </a:r>
            <a:r>
              <a:rPr lang="zh-CN" sz="2400">
                <a:sym typeface="+mn-ea"/>
              </a:rPr>
              <a:t>（</a:t>
            </a:r>
            <a:r>
              <a:rPr lang="en-US" altLang="zh-CN" sz="2400">
                <a:sym typeface="+mn-ea"/>
              </a:rPr>
              <a:t>2021)</a:t>
            </a:r>
            <a:endParaRPr lang="en-US" altLang="zh-CN" sz="2400">
              <a:sym typeface="+mn-ea"/>
            </a:endParaRPr>
          </a:p>
          <a:p>
            <a:pPr marL="342900" indent="-342900" fontAlgn="auto">
              <a:lnSpc>
                <a:spcPct val="115000"/>
              </a:lnSpc>
              <a:buFont typeface="Arial" panose="020B0604020202020204" pitchFamily="34" charset="0"/>
              <a:buChar char="•"/>
            </a:pPr>
            <a:r>
              <a:rPr lang="zh-CN" altLang="en-US" sz="2400">
                <a:sym typeface="+mn-ea"/>
              </a:rPr>
              <a:t>GBCNN(Granular Ball Neural Network)</a:t>
            </a:r>
            <a:r>
              <a:rPr lang="en-US" altLang="zh-CN" sz="2400">
                <a:sym typeface="+mn-ea"/>
              </a:rPr>
              <a:t>            </a:t>
            </a:r>
            <a:r>
              <a:rPr lang="zh-CN" sz="2400">
                <a:sym typeface="+mn-ea"/>
              </a:rPr>
              <a:t>（</a:t>
            </a:r>
            <a:r>
              <a:rPr lang="en-US" altLang="zh-CN" sz="2400">
                <a:sym typeface="+mn-ea"/>
              </a:rPr>
              <a:t>2022)</a:t>
            </a:r>
            <a:endParaRPr lang="en-US" altLang="zh-CN" sz="2400">
              <a:sym typeface="+mn-ea"/>
            </a:endParaRPr>
          </a:p>
          <a:p>
            <a:pPr marL="342900" indent="-342900" fontAlgn="auto">
              <a:lnSpc>
                <a:spcPct val="115000"/>
              </a:lnSpc>
              <a:buFont typeface="Arial" panose="020B0604020202020204" pitchFamily="34" charset="0"/>
              <a:buChar char="•"/>
            </a:pPr>
            <a:r>
              <a:rPr sz="2400">
                <a:latin typeface="微软雅黑" panose="020B0503020204020204" charset="-122"/>
                <a:ea typeface="微软雅黑" panose="020B0503020204020204" charset="-122"/>
                <a:cs typeface="微软雅黑" panose="020B0503020204020204" charset="-122"/>
                <a:sym typeface="+mn-ea"/>
              </a:rPr>
              <a:t>EVM-CNN</a:t>
            </a:r>
            <a:r>
              <a:rPr lang="en-US" sz="2400">
                <a:latin typeface="微软雅黑" panose="020B0503020204020204" charset="-122"/>
                <a:ea typeface="微软雅黑" panose="020B0503020204020204" charset="-122"/>
                <a:cs typeface="微软雅黑" panose="020B0503020204020204" charset="-122"/>
                <a:sym typeface="+mn-ea"/>
              </a:rPr>
              <a:t>                                                     </a:t>
            </a:r>
            <a:r>
              <a:rPr lang="zh-CN" sz="2400">
                <a:sym typeface="+mn-ea"/>
              </a:rPr>
              <a:t>（</a:t>
            </a:r>
            <a:r>
              <a:rPr lang="en-US" altLang="zh-CN" sz="2400">
                <a:sym typeface="+mn-ea"/>
              </a:rPr>
              <a:t>2022)</a:t>
            </a:r>
            <a:endParaRPr lang="en-US" altLang="zh-CN" sz="2400">
              <a:latin typeface="微软雅黑" panose="020B0503020204020204" charset="-122"/>
              <a:ea typeface="微软雅黑" panose="020B0503020204020204" charset="-122"/>
              <a:cs typeface="微软雅黑" panose="020B0503020204020204" charset="-122"/>
              <a:sym typeface="+mn-ea"/>
            </a:endParaRPr>
          </a:p>
        </p:txBody>
      </p:sp>
      <p:sp>
        <p:nvSpPr>
          <p:cNvPr id="7" name="燕尾形箭头 6"/>
          <p:cNvSpPr/>
          <p:nvPr/>
        </p:nvSpPr>
        <p:spPr>
          <a:xfrm rot="5400000">
            <a:off x="-906145" y="3161030"/>
            <a:ext cx="4417695" cy="1129665"/>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054225" y="0"/>
            <a:ext cx="15537180" cy="6858000"/>
            <a:chOff x="-3235" y="0"/>
            <a:chExt cx="24468" cy="10800"/>
          </a:xfrm>
        </p:grpSpPr>
        <p:grpSp>
          <p:nvGrpSpPr>
            <p:cNvPr id="16" name="组合 15"/>
            <p:cNvGrpSpPr/>
            <p:nvPr/>
          </p:nvGrpSpPr>
          <p:grpSpPr>
            <a:xfrm>
              <a:off x="-3235" y="0"/>
              <a:ext cx="24469" cy="10800"/>
              <a:chOff x="-3235" y="0"/>
              <a:chExt cx="24469" cy="10800"/>
            </a:xfrm>
          </p:grpSpPr>
          <p:sp>
            <p:nvSpPr>
              <p:cNvPr id="15" name="矩形 14"/>
              <p:cNvSpPr/>
              <p:nvPr/>
            </p:nvSpPr>
            <p:spPr>
              <a:xfrm>
                <a:off x="0" y="0"/>
                <a:ext cx="19200" cy="10800"/>
              </a:xfrm>
              <a:prstGeom prst="rect">
                <a:avLst/>
              </a:prstGeom>
              <a:solidFill>
                <a:srgbClr val="E9E1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等腰三角形 16"/>
              <p:cNvSpPr/>
              <p:nvPr/>
            </p:nvSpPr>
            <p:spPr>
              <a:xfrm rot="16200000">
                <a:off x="12473" y="1272"/>
                <a:ext cx="7999" cy="5454"/>
              </a:xfrm>
              <a:prstGeom prst="triangle">
                <a:avLst>
                  <a:gd name="adj" fmla="val 52262"/>
                </a:avLst>
              </a:prstGeom>
              <a:solidFill>
                <a:srgbClr val="E9BF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任意多边形 17"/>
              <p:cNvSpPr/>
              <p:nvPr/>
            </p:nvSpPr>
            <p:spPr>
              <a:xfrm rot="2280000">
                <a:off x="-3235" y="4699"/>
                <a:ext cx="18062" cy="5102"/>
              </a:xfrm>
              <a:custGeom>
                <a:avLst/>
                <a:gdLst/>
                <a:ahLst/>
                <a:cxnLst>
                  <a:cxn ang="3">
                    <a:pos x="hc" y="t"/>
                  </a:cxn>
                  <a:cxn ang="cd2">
                    <a:pos x="l" y="vc"/>
                  </a:cxn>
                  <a:cxn ang="cd4">
                    <a:pos x="hc" y="b"/>
                  </a:cxn>
                  <a:cxn ang="0">
                    <a:pos x="r" y="vc"/>
                  </a:cxn>
                </a:cxnLst>
                <a:rect l="l" t="t" r="r" b="b"/>
                <a:pathLst>
                  <a:path w="18062" h="5102">
                    <a:moveTo>
                      <a:pt x="520" y="0"/>
                    </a:moveTo>
                    <a:lnTo>
                      <a:pt x="18062" y="0"/>
                    </a:lnTo>
                    <a:lnTo>
                      <a:pt x="11531" y="5102"/>
                    </a:lnTo>
                    <a:lnTo>
                      <a:pt x="3669" y="5102"/>
                    </a:lnTo>
                    <a:lnTo>
                      <a:pt x="0" y="406"/>
                    </a:lnTo>
                    <a:lnTo>
                      <a:pt x="520" y="0"/>
                    </a:lnTo>
                    <a:close/>
                  </a:path>
                </a:pathLst>
              </a:custGeom>
              <a:solidFill>
                <a:srgbClr val="57A1B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9" name="任意多边形 18"/>
              <p:cNvSpPr/>
              <p:nvPr/>
            </p:nvSpPr>
            <p:spPr>
              <a:xfrm rot="2280000">
                <a:off x="-24" y="1985"/>
                <a:ext cx="21259" cy="5100"/>
              </a:xfrm>
              <a:custGeom>
                <a:avLst/>
                <a:gdLst/>
                <a:ahLst/>
                <a:cxnLst>
                  <a:cxn ang="3">
                    <a:pos x="hc" y="t"/>
                  </a:cxn>
                  <a:cxn ang="cd2">
                    <a:pos x="l" y="vc"/>
                  </a:cxn>
                  <a:cxn ang="cd4">
                    <a:pos x="hc" y="b"/>
                  </a:cxn>
                  <a:cxn ang="0">
                    <a:pos x="r" y="vc"/>
                  </a:cxn>
                </a:cxnLst>
                <a:rect l="l" t="t" r="r" b="b"/>
                <a:pathLst>
                  <a:path w="21259" h="5100">
                    <a:moveTo>
                      <a:pt x="6528" y="0"/>
                    </a:moveTo>
                    <a:lnTo>
                      <a:pt x="19544" y="0"/>
                    </a:lnTo>
                    <a:lnTo>
                      <a:pt x="21259" y="2196"/>
                    </a:lnTo>
                    <a:lnTo>
                      <a:pt x="17542" y="5100"/>
                    </a:lnTo>
                    <a:lnTo>
                      <a:pt x="0" y="5100"/>
                    </a:lnTo>
                    <a:lnTo>
                      <a:pt x="6528" y="0"/>
                    </a:lnTo>
                    <a:close/>
                  </a:path>
                </a:pathLst>
              </a:custGeom>
              <a:solidFill>
                <a:srgbClr val="48576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20" name="矩形 19"/>
            <p:cNvSpPr/>
            <p:nvPr/>
          </p:nvSpPr>
          <p:spPr>
            <a:xfrm>
              <a:off x="560" y="490"/>
              <a:ext cx="18080" cy="98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3" name="组合 62"/>
          <p:cNvGrpSpPr/>
          <p:nvPr/>
        </p:nvGrpSpPr>
        <p:grpSpPr>
          <a:xfrm>
            <a:off x="622935" y="882015"/>
            <a:ext cx="467360" cy="262890"/>
            <a:chOff x="981" y="929"/>
            <a:chExt cx="736" cy="414"/>
          </a:xfrm>
        </p:grpSpPr>
        <p:cxnSp>
          <p:nvCxnSpPr>
            <p:cNvPr id="46" name="直接连接符 45"/>
            <p:cNvCxnSpPr/>
            <p:nvPr/>
          </p:nvCxnSpPr>
          <p:spPr>
            <a:xfrm>
              <a:off x="981" y="1343"/>
              <a:ext cx="737" cy="0"/>
            </a:xfrm>
            <a:prstGeom prst="line">
              <a:avLst/>
            </a:prstGeom>
            <a:ln w="69850">
              <a:solidFill>
                <a:srgbClr val="485766"/>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a:off x="981" y="1145"/>
              <a:ext cx="737" cy="0"/>
            </a:xfrm>
            <a:prstGeom prst="line">
              <a:avLst/>
            </a:prstGeom>
            <a:ln w="69850">
              <a:solidFill>
                <a:srgbClr val="57A1BB"/>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a:off x="981" y="929"/>
              <a:ext cx="737" cy="0"/>
            </a:xfrm>
            <a:prstGeom prst="line">
              <a:avLst/>
            </a:prstGeom>
            <a:ln w="69850">
              <a:solidFill>
                <a:srgbClr val="E9BF62"/>
              </a:solidFill>
            </a:ln>
          </p:spPr>
          <p:style>
            <a:lnRef idx="1">
              <a:schemeClr val="accent1"/>
            </a:lnRef>
            <a:fillRef idx="0">
              <a:schemeClr val="accent1"/>
            </a:fillRef>
            <a:effectRef idx="0">
              <a:schemeClr val="accent1"/>
            </a:effectRef>
            <a:fontRef idx="minor">
              <a:schemeClr val="tx1"/>
            </a:fontRef>
          </p:style>
        </p:cxnSp>
      </p:grpSp>
      <p:sp>
        <p:nvSpPr>
          <p:cNvPr id="3" name="灯片编号占位符 2"/>
          <p:cNvSpPr>
            <a:spLocks noGrp="1"/>
          </p:cNvSpPr>
          <p:nvPr>
            <p:ph type="sldNum" sz="quarter" idx="12"/>
          </p:nvPr>
        </p:nvSpPr>
        <p:spPr/>
        <p:txBody>
          <a:bodyPr/>
          <a:lstStyle/>
          <a:p>
            <a:pPr lvl="0"/>
            <a:fld id="{9A0DB2DC-4C9A-4742-B13C-FB6460FD3503}" type="slidenum">
              <a:rPr lang="zh-CN" altLang="en-US" dirty="0"/>
            </a:fld>
            <a:endParaRPr lang="zh-CN" altLang="en-US" dirty="0">
              <a:ea typeface="宋体" panose="02010600030101010101" pitchFamily="2" charset="-122"/>
            </a:endParaRPr>
          </a:p>
        </p:txBody>
      </p:sp>
      <p:sp>
        <p:nvSpPr>
          <p:cNvPr id="4" name="文本框 3"/>
          <p:cNvSpPr txBox="1"/>
          <p:nvPr/>
        </p:nvSpPr>
        <p:spPr>
          <a:xfrm>
            <a:off x="1257935" y="727710"/>
            <a:ext cx="6096000" cy="583565"/>
          </a:xfrm>
          <a:prstGeom prst="rect">
            <a:avLst/>
          </a:prstGeom>
          <a:noFill/>
        </p:spPr>
        <p:txBody>
          <a:bodyPr wrap="square" rtlCol="0" anchor="t">
            <a:spAutoFit/>
          </a:bodyPr>
          <a:lstStyle/>
          <a:p>
            <a:r>
              <a:rPr lang="zh-CN" altLang="en-US" sz="3200" b="1">
                <a:sym typeface="+mn-ea"/>
              </a:rPr>
              <a:t>EfficientNet</a:t>
            </a:r>
            <a:r>
              <a:rPr lang="zh-CN" sz="3200" b="1">
                <a:sym typeface="+mn-ea"/>
              </a:rPr>
              <a:t>（</a:t>
            </a:r>
            <a:r>
              <a:rPr lang="en-US" altLang="zh-CN" sz="3200" b="1">
                <a:sym typeface="+mn-ea"/>
              </a:rPr>
              <a:t>2019)</a:t>
            </a:r>
            <a:endParaRPr lang="en-US" altLang="zh-CN" sz="3200" b="1">
              <a:sym typeface="+mn-ea"/>
            </a:endParaRPr>
          </a:p>
        </p:txBody>
      </p:sp>
      <p:sp>
        <p:nvSpPr>
          <p:cNvPr id="5" name="文本框 4"/>
          <p:cNvSpPr txBox="1"/>
          <p:nvPr/>
        </p:nvSpPr>
        <p:spPr>
          <a:xfrm>
            <a:off x="622935" y="1398905"/>
            <a:ext cx="10750550" cy="1938020"/>
          </a:xfrm>
          <a:prstGeom prst="rect">
            <a:avLst/>
          </a:prstGeom>
          <a:noFill/>
        </p:spPr>
        <p:txBody>
          <a:bodyPr wrap="square" rtlCol="0" anchor="t">
            <a:spAutoFit/>
          </a:bodyPr>
          <a:lstStyle/>
          <a:p>
            <a:pPr indent="0">
              <a:buNone/>
            </a:pPr>
            <a:r>
              <a:rPr lang="en-US" altLang="zh-CN" sz="2000" dirty="0">
                <a:latin typeface="微软雅黑" panose="020B0503020204020204" charset="-122"/>
                <a:ea typeface="微软雅黑" panose="020B0503020204020204" charset="-122"/>
                <a:cs typeface="微软雅黑" panose="020B0503020204020204" charset="-122"/>
                <a:sym typeface="+mn-ea"/>
              </a:rPr>
              <a:t>     </a:t>
            </a:r>
            <a:r>
              <a:rPr lang="zh-CN" altLang="en-US" sz="2000" b="1" dirty="0">
                <a:latin typeface="微软雅黑" panose="020B0503020204020204" charset="-122"/>
                <a:ea typeface="微软雅黑" panose="020B0503020204020204" charset="-122"/>
                <a:cs typeface="微软雅黑" panose="020B0503020204020204" charset="-122"/>
                <a:sym typeface="+mn-ea"/>
              </a:rPr>
              <a:t>论文</a:t>
            </a:r>
            <a:r>
              <a:rPr lang="zh-CN" altLang="en-US" sz="2000" dirty="0">
                <a:latin typeface="微软雅黑" panose="020B0503020204020204" charset="-122"/>
                <a:ea typeface="微软雅黑" panose="020B0503020204020204" charset="-122"/>
                <a:cs typeface="微软雅黑" panose="020B0503020204020204" charset="-122"/>
                <a:sym typeface="+mn-ea"/>
              </a:rPr>
              <a:t>：</a:t>
            </a:r>
            <a:r>
              <a:rPr lang="en-US" altLang="zh-CN" sz="2000" dirty="0" err="1">
                <a:latin typeface="微软雅黑" panose="020B0503020204020204" charset="-122"/>
                <a:ea typeface="微软雅黑" panose="020B0503020204020204" charset="-122"/>
                <a:cs typeface="微软雅黑" panose="020B0503020204020204" charset="-122"/>
                <a:sym typeface="+mn-ea"/>
              </a:rPr>
              <a:t>EfficientNet</a:t>
            </a:r>
            <a:r>
              <a:rPr lang="en-US" altLang="zh-CN" sz="2000" dirty="0">
                <a:latin typeface="微软雅黑" panose="020B0503020204020204" charset="-122"/>
                <a:ea typeface="微软雅黑" panose="020B0503020204020204" charset="-122"/>
                <a:cs typeface="微软雅黑" panose="020B0503020204020204" charset="-122"/>
                <a:sym typeface="+mn-ea"/>
              </a:rPr>
              <a:t>: Rethinking Model Scaling for Convolutional Neural Networks</a:t>
            </a:r>
            <a:endParaRPr lang="en-US" altLang="zh-CN" sz="2000" dirty="0">
              <a:latin typeface="微软雅黑" panose="020B0503020204020204" charset="-122"/>
              <a:ea typeface="微软雅黑" panose="020B0503020204020204" charset="-122"/>
              <a:cs typeface="微软雅黑" panose="020B0503020204020204" charset="-122"/>
              <a:sym typeface="+mn-ea"/>
            </a:endParaRPr>
          </a:p>
          <a:p>
            <a:pPr indent="0">
              <a:buNone/>
            </a:pPr>
            <a:r>
              <a:rPr lang="en-US" altLang="zh-CN" sz="2000" dirty="0">
                <a:latin typeface="微软雅黑" panose="020B0503020204020204" charset="-122"/>
                <a:ea typeface="微软雅黑" panose="020B0503020204020204" charset="-122"/>
                <a:cs typeface="微软雅黑" panose="020B0503020204020204" charset="-122"/>
                <a:sym typeface="+mn-ea"/>
              </a:rPr>
              <a:t>     </a:t>
            </a:r>
            <a:r>
              <a:rPr lang="zh-CN" altLang="en-US" sz="2000" b="1" dirty="0">
                <a:latin typeface="微软雅黑" panose="020B0503020204020204" charset="-122"/>
                <a:ea typeface="微软雅黑" panose="020B0503020204020204" charset="-122"/>
                <a:cs typeface="微软雅黑" panose="020B0503020204020204" charset="-122"/>
                <a:sym typeface="+mn-ea"/>
              </a:rPr>
              <a:t>内容：</a:t>
            </a:r>
            <a:endParaRPr lang="zh-CN" sz="2000" b="1" dirty="0" err="1">
              <a:latin typeface="微软雅黑" panose="020B0503020204020204" charset="-122"/>
              <a:ea typeface="微软雅黑" panose="020B0503020204020204" charset="-122"/>
              <a:cs typeface="微软雅黑" panose="020B0503020204020204" charset="-122"/>
              <a:sym typeface="+mn-ea"/>
            </a:endParaRPr>
          </a:p>
          <a:p>
            <a:pPr marL="342900" indent="-342900">
              <a:buFont typeface="Arial" panose="020B0604020202020204" pitchFamily="34" charset="0"/>
              <a:buChar char="•"/>
            </a:pPr>
            <a:r>
              <a:rPr sz="2000" dirty="0" err="1">
                <a:latin typeface="微软雅黑" panose="020B0503020204020204" charset="-122"/>
                <a:ea typeface="微软雅黑" panose="020B0503020204020204" charset="-122"/>
                <a:cs typeface="微软雅黑" panose="020B0503020204020204" charset="-122"/>
                <a:sym typeface="+mn-ea"/>
              </a:rPr>
              <a:t>提出了一个</a:t>
            </a:r>
            <a:r>
              <a:rPr sz="2000" b="1" dirty="0" err="1">
                <a:solidFill>
                  <a:srgbClr val="FF0000"/>
                </a:solidFill>
                <a:latin typeface="微软雅黑" panose="020B0503020204020204" charset="-122"/>
                <a:ea typeface="微软雅黑" panose="020B0503020204020204" charset="-122"/>
                <a:cs typeface="微软雅黑" panose="020B0503020204020204" charset="-122"/>
                <a:sym typeface="+mn-ea"/>
              </a:rPr>
              <a:t>新的缩放方法</a:t>
            </a:r>
            <a:r>
              <a:rPr lang="zh-CN" sz="2000" b="1" dirty="0" err="1">
                <a:solidFill>
                  <a:srgbClr val="FF0000"/>
                </a:solidFill>
                <a:latin typeface="微软雅黑" panose="020B0503020204020204" charset="-122"/>
                <a:ea typeface="微软雅黑" panose="020B0503020204020204" charset="-122"/>
                <a:cs typeface="微软雅黑" panose="020B0503020204020204" charset="-122"/>
                <a:sym typeface="+mn-ea"/>
              </a:rPr>
              <a:t>：</a:t>
            </a:r>
            <a:r>
              <a:rPr sz="2000" b="1" dirty="0" err="1">
                <a:solidFill>
                  <a:srgbClr val="FF0000"/>
                </a:solidFill>
                <a:latin typeface="微软雅黑" panose="020B0503020204020204" charset="-122"/>
                <a:ea typeface="微软雅黑" panose="020B0503020204020204" charset="-122"/>
                <a:cs typeface="微软雅黑" panose="020B0503020204020204" charset="-122"/>
                <a:sym typeface="+mn-ea"/>
              </a:rPr>
              <a:t>使用简单但高效的复合系数均匀地缩放深度</a:t>
            </a:r>
            <a:r>
              <a:rPr sz="2000" b="1" dirty="0">
                <a:solidFill>
                  <a:srgbClr val="FF0000"/>
                </a:solidFill>
                <a:latin typeface="微软雅黑" panose="020B0503020204020204" charset="-122"/>
                <a:ea typeface="微软雅黑" panose="020B0503020204020204" charset="-122"/>
                <a:cs typeface="微软雅黑" panose="020B0503020204020204" charset="-122"/>
                <a:sym typeface="+mn-ea"/>
              </a:rPr>
              <a:t>/</a:t>
            </a:r>
            <a:r>
              <a:rPr sz="2000" b="1" dirty="0" err="1">
                <a:solidFill>
                  <a:srgbClr val="FF0000"/>
                </a:solidFill>
                <a:latin typeface="微软雅黑" panose="020B0503020204020204" charset="-122"/>
                <a:ea typeface="微软雅黑" panose="020B0503020204020204" charset="-122"/>
                <a:cs typeface="微软雅黑" panose="020B0503020204020204" charset="-122"/>
                <a:sym typeface="+mn-ea"/>
              </a:rPr>
              <a:t>宽度</a:t>
            </a:r>
            <a:r>
              <a:rPr sz="2000" b="1" dirty="0">
                <a:solidFill>
                  <a:srgbClr val="FF0000"/>
                </a:solidFill>
                <a:latin typeface="微软雅黑" panose="020B0503020204020204" charset="-122"/>
                <a:ea typeface="微软雅黑" panose="020B0503020204020204" charset="-122"/>
                <a:cs typeface="微软雅黑" panose="020B0503020204020204" charset="-122"/>
                <a:sym typeface="+mn-ea"/>
              </a:rPr>
              <a:t>/</a:t>
            </a:r>
            <a:r>
              <a:rPr sz="2000" b="1" dirty="0" err="1">
                <a:solidFill>
                  <a:srgbClr val="FF0000"/>
                </a:solidFill>
                <a:latin typeface="微软雅黑" panose="020B0503020204020204" charset="-122"/>
                <a:ea typeface="微软雅黑" panose="020B0503020204020204" charset="-122"/>
                <a:cs typeface="微软雅黑" panose="020B0503020204020204" charset="-122"/>
                <a:sym typeface="+mn-ea"/>
              </a:rPr>
              <a:t>分辨率的所有尺寸</a:t>
            </a:r>
            <a:r>
              <a:rPr sz="2000" dirty="0" err="1">
                <a:latin typeface="微软雅黑" panose="020B0503020204020204" charset="-122"/>
                <a:ea typeface="微软雅黑" panose="020B0503020204020204" charset="-122"/>
                <a:cs typeface="微软雅黑" panose="020B0503020204020204" charset="-122"/>
                <a:sym typeface="+mn-ea"/>
              </a:rPr>
              <a:t>，在MobileNets</a:t>
            </a:r>
            <a:r>
              <a:rPr sz="2000" dirty="0">
                <a:latin typeface="微软雅黑" panose="020B0503020204020204" charset="-122"/>
                <a:ea typeface="微软雅黑" panose="020B0503020204020204" charset="-122"/>
                <a:cs typeface="微软雅黑" panose="020B0503020204020204" charset="-122"/>
                <a:sym typeface="+mn-ea"/>
              </a:rPr>
              <a:t> 和 ResNet上证明了有效性。</a:t>
            </a:r>
            <a:endParaRPr sz="2000" dirty="0">
              <a:latin typeface="微软雅黑" panose="020B0503020204020204" charset="-122"/>
              <a:ea typeface="微软雅黑" panose="020B0503020204020204" charset="-122"/>
              <a:cs typeface="微软雅黑" panose="020B0503020204020204" charset="-122"/>
              <a:sym typeface="+mn-ea"/>
            </a:endParaRPr>
          </a:p>
          <a:p>
            <a:pPr marL="342900" indent="-342900">
              <a:buFont typeface="Arial" panose="020B0604020202020204" pitchFamily="34" charset="0"/>
              <a:buChar char="•"/>
            </a:pPr>
            <a:r>
              <a:rPr sz="2000" dirty="0">
                <a:solidFill>
                  <a:schemeClr val="tx1"/>
                </a:solidFill>
                <a:latin typeface="微软雅黑" panose="020B0503020204020204" charset="-122"/>
                <a:ea typeface="微软雅黑" panose="020B0503020204020204" charset="-122"/>
                <a:cs typeface="微软雅黑" panose="020B0503020204020204" charset="-122"/>
                <a:sym typeface="+mn-ea"/>
              </a:rPr>
              <a:t>使用神经架构搜索来设计新的baseline并进行扩展以获得一系列模型，称</a:t>
            </a:r>
            <a:r>
              <a:rPr sz="2000" b="1" dirty="0">
                <a:solidFill>
                  <a:srgbClr val="FF0000"/>
                </a:solidFill>
                <a:latin typeface="微软雅黑" panose="020B0503020204020204" charset="-122"/>
                <a:ea typeface="微软雅黑" panose="020B0503020204020204" charset="-122"/>
                <a:cs typeface="微软雅黑" panose="020B0503020204020204" charset="-122"/>
                <a:sym typeface="+mn-ea"/>
              </a:rPr>
              <a:t>EfficientNets，比之前的ConvNets更</a:t>
            </a:r>
            <a:r>
              <a:rPr lang="zh-CN" sz="2000" b="1" dirty="0">
                <a:solidFill>
                  <a:srgbClr val="FF0000"/>
                </a:solidFill>
                <a:latin typeface="微软雅黑" panose="020B0503020204020204" charset="-122"/>
                <a:ea typeface="微软雅黑" panose="020B0503020204020204" charset="-122"/>
                <a:cs typeface="微软雅黑" panose="020B0503020204020204" charset="-122"/>
                <a:sym typeface="+mn-ea"/>
              </a:rPr>
              <a:t>准确</a:t>
            </a:r>
            <a:r>
              <a:rPr sz="2000" b="1" dirty="0" err="1">
                <a:solidFill>
                  <a:srgbClr val="FF0000"/>
                </a:solidFill>
                <a:latin typeface="微软雅黑" panose="020B0503020204020204" charset="-122"/>
                <a:ea typeface="微软雅黑" panose="020B0503020204020204" charset="-122"/>
                <a:cs typeface="微软雅黑" panose="020B0503020204020204" charset="-122"/>
                <a:sym typeface="+mn-ea"/>
              </a:rPr>
              <a:t>和更</a:t>
            </a:r>
            <a:r>
              <a:rPr lang="zh-CN" sz="2000" b="1" dirty="0">
                <a:solidFill>
                  <a:srgbClr val="FF0000"/>
                </a:solidFill>
                <a:latin typeface="微软雅黑" panose="020B0503020204020204" charset="-122"/>
                <a:ea typeface="微软雅黑" panose="020B0503020204020204" charset="-122"/>
                <a:cs typeface="微软雅黑" panose="020B0503020204020204" charset="-122"/>
                <a:sym typeface="+mn-ea"/>
              </a:rPr>
              <a:t>有效</a:t>
            </a:r>
            <a:r>
              <a:rPr sz="2000" dirty="0">
                <a:latin typeface="微软雅黑" panose="020B0503020204020204" charset="-122"/>
                <a:ea typeface="微软雅黑" panose="020B0503020204020204" charset="-122"/>
                <a:cs typeface="微软雅黑" panose="020B0503020204020204" charset="-122"/>
                <a:sym typeface="+mn-ea"/>
              </a:rPr>
              <a:t>。</a:t>
            </a:r>
            <a:endParaRPr sz="2000" dirty="0">
              <a:latin typeface="微软雅黑" panose="020B0503020204020204" charset="-122"/>
              <a:ea typeface="微软雅黑" panose="020B0503020204020204" charset="-122"/>
              <a:cs typeface="微软雅黑" panose="020B0503020204020204" charset="-122"/>
              <a:sym typeface="+mn-ea"/>
            </a:endParaRPr>
          </a:p>
        </p:txBody>
      </p:sp>
      <p:pic>
        <p:nvPicPr>
          <p:cNvPr id="118" name="图片 117"/>
          <p:cNvPicPr/>
          <p:nvPr/>
        </p:nvPicPr>
        <p:blipFill>
          <a:blip r:embed="rId1"/>
          <a:srcRect b="16219"/>
          <a:stretch>
            <a:fillRect/>
          </a:stretch>
        </p:blipFill>
        <p:spPr>
          <a:xfrm>
            <a:off x="2476500" y="3337560"/>
            <a:ext cx="6858000" cy="2512695"/>
          </a:xfrm>
          <a:prstGeom prst="rect">
            <a:avLst/>
          </a:prstGeom>
          <a:noFill/>
          <a:ln w="9525">
            <a:noFill/>
          </a:ln>
        </p:spPr>
      </p:pic>
      <p:sp>
        <p:nvSpPr>
          <p:cNvPr id="6" name="文本框 5"/>
          <p:cNvSpPr txBox="1"/>
          <p:nvPr/>
        </p:nvSpPr>
        <p:spPr>
          <a:xfrm>
            <a:off x="918845" y="5842000"/>
            <a:ext cx="10454640" cy="645160"/>
          </a:xfrm>
          <a:prstGeom prst="rect">
            <a:avLst/>
          </a:prstGeom>
          <a:noFill/>
        </p:spPr>
        <p:txBody>
          <a:bodyPr wrap="square" rtlCol="0" anchor="t">
            <a:spAutoFit/>
          </a:bodyPr>
          <a:p>
            <a:pPr indent="0">
              <a:buNone/>
            </a:pPr>
            <a:r>
              <a:rPr b="1" dirty="0" err="1">
                <a:latin typeface="微软雅黑" panose="020B0503020204020204" charset="-122"/>
                <a:ea typeface="微软雅黑" panose="020B0503020204020204" charset="-122"/>
                <a:cs typeface="微软雅黑" panose="020B0503020204020204" charset="-122"/>
                <a:sym typeface="+mn-ea"/>
              </a:rPr>
              <a:t>复合模型扩展</a:t>
            </a:r>
            <a:r>
              <a:rPr dirty="0">
                <a:latin typeface="微软雅黑" panose="020B0503020204020204" charset="-122"/>
                <a:ea typeface="微软雅黑" panose="020B0503020204020204" charset="-122"/>
                <a:cs typeface="微软雅黑" panose="020B0503020204020204" charset="-122"/>
                <a:sym typeface="+mn-ea"/>
              </a:rPr>
              <a:t>：(a)</a:t>
            </a:r>
            <a:r>
              <a:rPr dirty="0" err="1">
                <a:latin typeface="微软雅黑" panose="020B0503020204020204" charset="-122"/>
                <a:ea typeface="微软雅黑" panose="020B0503020204020204" charset="-122"/>
                <a:cs typeface="微软雅黑" panose="020B0503020204020204" charset="-122"/>
                <a:sym typeface="+mn-ea"/>
              </a:rPr>
              <a:t>为基线网络</a:t>
            </a:r>
            <a:r>
              <a:rPr dirty="0">
                <a:latin typeface="微软雅黑" panose="020B0503020204020204" charset="-122"/>
                <a:ea typeface="微软雅黑" panose="020B0503020204020204" charset="-122"/>
                <a:cs typeface="微软雅黑" panose="020B0503020204020204" charset="-122"/>
                <a:sym typeface="+mn-ea"/>
              </a:rPr>
              <a:t>；(b)</a:t>
            </a:r>
            <a:r>
              <a:rPr dirty="0" err="1">
                <a:latin typeface="微软雅黑" panose="020B0503020204020204" charset="-122"/>
                <a:ea typeface="微软雅黑" panose="020B0503020204020204" charset="-122"/>
                <a:cs typeface="微软雅黑" panose="020B0503020204020204" charset="-122"/>
                <a:sym typeface="+mn-ea"/>
              </a:rPr>
              <a:t>为增大宽度w的方式扩展网络</a:t>
            </a:r>
            <a:r>
              <a:rPr dirty="0">
                <a:latin typeface="微软雅黑" panose="020B0503020204020204" charset="-122"/>
                <a:ea typeface="微软雅黑" panose="020B0503020204020204" charset="-122"/>
                <a:cs typeface="微软雅黑" panose="020B0503020204020204" charset="-122"/>
                <a:sym typeface="+mn-ea"/>
              </a:rPr>
              <a:t>；(</a:t>
            </a:r>
            <a:r>
              <a:rPr lang="en-US" dirty="0">
                <a:latin typeface="微软雅黑" panose="020B0503020204020204" charset="-122"/>
                <a:ea typeface="微软雅黑" panose="020B0503020204020204" charset="-122"/>
                <a:cs typeface="微软雅黑" panose="020B0503020204020204" charset="-122"/>
                <a:sym typeface="+mn-ea"/>
              </a:rPr>
              <a:t>c</a:t>
            </a:r>
            <a:r>
              <a:rPr dirty="0">
                <a:latin typeface="微软雅黑" panose="020B0503020204020204" charset="-122"/>
                <a:ea typeface="微软雅黑" panose="020B0503020204020204" charset="-122"/>
                <a:cs typeface="微软雅黑" panose="020B0503020204020204" charset="-122"/>
                <a:sym typeface="+mn-ea"/>
              </a:rPr>
              <a:t>)</a:t>
            </a:r>
            <a:r>
              <a:rPr dirty="0" err="1">
                <a:latin typeface="微软雅黑" panose="020B0503020204020204" charset="-122"/>
                <a:ea typeface="微软雅黑" panose="020B0503020204020204" charset="-122"/>
                <a:cs typeface="微软雅黑" panose="020B0503020204020204" charset="-122"/>
                <a:sym typeface="+mn-ea"/>
              </a:rPr>
              <a:t>为增大网络深度d</a:t>
            </a:r>
            <a:r>
              <a:rPr dirty="0" err="1">
                <a:latin typeface="微软雅黑" panose="020B0503020204020204" charset="-122"/>
                <a:ea typeface="微软雅黑" panose="020B0503020204020204" charset="-122"/>
                <a:cs typeface="微软雅黑" panose="020B0503020204020204" charset="-122"/>
                <a:sym typeface="+mn-ea"/>
              </a:rPr>
              <a:t>的方式扩展网络</a:t>
            </a:r>
            <a:r>
              <a:rPr dirty="0">
                <a:latin typeface="微软雅黑" panose="020B0503020204020204" charset="-122"/>
                <a:ea typeface="微软雅黑" panose="020B0503020204020204" charset="-122"/>
                <a:cs typeface="微软雅黑" panose="020B0503020204020204" charset="-122"/>
                <a:sym typeface="+mn-ea"/>
              </a:rPr>
              <a:t>；(d)</a:t>
            </a:r>
            <a:r>
              <a:rPr dirty="0" err="1">
                <a:latin typeface="微软雅黑" panose="020B0503020204020204" charset="-122"/>
                <a:ea typeface="微软雅黑" panose="020B0503020204020204" charset="-122"/>
                <a:cs typeface="微软雅黑" panose="020B0503020204020204" charset="-122"/>
                <a:sym typeface="+mn-ea"/>
              </a:rPr>
              <a:t>为增大分辨率r</a:t>
            </a:r>
            <a:r>
              <a:rPr dirty="0" err="1">
                <a:latin typeface="微软雅黑" panose="020B0503020204020204" charset="-122"/>
                <a:ea typeface="微软雅黑" panose="020B0503020204020204" charset="-122"/>
                <a:cs typeface="微软雅黑" panose="020B0503020204020204" charset="-122"/>
                <a:sym typeface="+mn-ea"/>
              </a:rPr>
              <a:t>的方式扩展网络</a:t>
            </a:r>
            <a:r>
              <a:rPr dirty="0">
                <a:latin typeface="微软雅黑" panose="020B0503020204020204" charset="-122"/>
                <a:ea typeface="微软雅黑" panose="020B0503020204020204" charset="-122"/>
                <a:cs typeface="微软雅黑" panose="020B0503020204020204" charset="-122"/>
                <a:sym typeface="+mn-ea"/>
              </a:rPr>
              <a:t>；(e)为综合3个维度的复合模型扩展。</a:t>
            </a:r>
            <a:endParaRPr dirty="0">
              <a:latin typeface="微软雅黑" panose="020B0503020204020204" charset="-122"/>
              <a:ea typeface="微软雅黑" panose="020B0503020204020204" charset="-122"/>
              <a:cs typeface="微软雅黑" panose="020B0503020204020204" charset="-122"/>
              <a:sym typeface="+mn-ea"/>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054225" y="0"/>
            <a:ext cx="15537180" cy="6858000"/>
            <a:chOff x="-3235" y="0"/>
            <a:chExt cx="24468" cy="10800"/>
          </a:xfrm>
        </p:grpSpPr>
        <p:grpSp>
          <p:nvGrpSpPr>
            <p:cNvPr id="16" name="组合 15"/>
            <p:cNvGrpSpPr/>
            <p:nvPr/>
          </p:nvGrpSpPr>
          <p:grpSpPr>
            <a:xfrm>
              <a:off x="-3235" y="0"/>
              <a:ext cx="24469" cy="10800"/>
              <a:chOff x="-3235" y="0"/>
              <a:chExt cx="24469" cy="10800"/>
            </a:xfrm>
          </p:grpSpPr>
          <p:sp>
            <p:nvSpPr>
              <p:cNvPr id="15" name="矩形 14"/>
              <p:cNvSpPr/>
              <p:nvPr/>
            </p:nvSpPr>
            <p:spPr>
              <a:xfrm>
                <a:off x="0" y="0"/>
                <a:ext cx="19200" cy="10800"/>
              </a:xfrm>
              <a:prstGeom prst="rect">
                <a:avLst/>
              </a:prstGeom>
              <a:solidFill>
                <a:srgbClr val="E9E1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Ghost Module则分为两步操作来获得与普通卷积一样数量的特征图。</a:t>
                </a:r>
                <a:endParaRPr lang="zh-CN" altLang="en-US"/>
              </a:p>
              <a:p>
                <a:pPr algn="ctr"/>
                <a:r>
                  <a:rPr lang="zh-CN" altLang="en-US"/>
                  <a:t>第一步：少量卷积（比如正常用32个卷积核，这里就用16个，从而减少一半的计算量）</a:t>
                </a:r>
                <a:endParaRPr lang="zh-CN" altLang="en-US"/>
              </a:p>
              <a:p>
                <a:pPr algn="ctr"/>
                <a:r>
                  <a:rPr lang="zh-CN" altLang="en-US"/>
                  <a:t>第二步：cheap operations，如图中的Φ表示，从问题3中可知，Φ是诸如3*3的卷积，并且是逐个特征图的进行卷积（Depth-wise convolutional）。</a:t>
                </a:r>
                <a:endParaRPr lang="zh-CN" altLang="en-US"/>
              </a:p>
              <a:p>
                <a:pPr algn="ctr"/>
                <a:r>
                  <a:rPr lang="zh-CN" altLang="en-US"/>
                  <a:t>————————————————</a:t>
                </a:r>
                <a:endParaRPr lang="zh-CN" altLang="en-US"/>
              </a:p>
              <a:p>
                <a:pPr algn="ctr"/>
                <a:r>
                  <a:rPr lang="zh-CN" altLang="en-US"/>
                  <a:t>版权声明：本文为CSDN博主「一个魁梧的中年男人」的原创文章，遵循CC 4.0 BY-SA版权协议，转载请附上原文出处链接及本声明。</a:t>
                </a:r>
                <a:endParaRPr lang="zh-CN" altLang="en-US"/>
              </a:p>
              <a:p>
                <a:pPr algn="ctr"/>
                <a:r>
                  <a:rPr lang="zh-CN" altLang="en-US"/>
                  <a:t>原文链接：https://blog.csdn.net/qq_44710986/article/details/125810589</a:t>
                </a:r>
                <a:endParaRPr lang="zh-CN" altLang="en-US"/>
              </a:p>
            </p:txBody>
          </p:sp>
          <p:sp>
            <p:nvSpPr>
              <p:cNvPr id="17" name="等腰三角形 16"/>
              <p:cNvSpPr/>
              <p:nvPr/>
            </p:nvSpPr>
            <p:spPr>
              <a:xfrm rot="16200000">
                <a:off x="12473" y="1272"/>
                <a:ext cx="7999" cy="5454"/>
              </a:xfrm>
              <a:prstGeom prst="triangle">
                <a:avLst>
                  <a:gd name="adj" fmla="val 52262"/>
                </a:avLst>
              </a:prstGeom>
              <a:solidFill>
                <a:srgbClr val="E9BF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任意多边形 17"/>
              <p:cNvSpPr/>
              <p:nvPr/>
            </p:nvSpPr>
            <p:spPr>
              <a:xfrm rot="2280000">
                <a:off x="-3235" y="4699"/>
                <a:ext cx="18062" cy="5102"/>
              </a:xfrm>
              <a:custGeom>
                <a:avLst/>
                <a:gdLst/>
                <a:ahLst/>
                <a:cxnLst>
                  <a:cxn ang="3">
                    <a:pos x="hc" y="t"/>
                  </a:cxn>
                  <a:cxn ang="cd2">
                    <a:pos x="l" y="vc"/>
                  </a:cxn>
                  <a:cxn ang="cd4">
                    <a:pos x="hc" y="b"/>
                  </a:cxn>
                  <a:cxn ang="0">
                    <a:pos x="r" y="vc"/>
                  </a:cxn>
                </a:cxnLst>
                <a:rect l="l" t="t" r="r" b="b"/>
                <a:pathLst>
                  <a:path w="18062" h="5102">
                    <a:moveTo>
                      <a:pt x="520" y="0"/>
                    </a:moveTo>
                    <a:lnTo>
                      <a:pt x="18062" y="0"/>
                    </a:lnTo>
                    <a:lnTo>
                      <a:pt x="11531" y="5102"/>
                    </a:lnTo>
                    <a:lnTo>
                      <a:pt x="3669" y="5102"/>
                    </a:lnTo>
                    <a:lnTo>
                      <a:pt x="0" y="406"/>
                    </a:lnTo>
                    <a:lnTo>
                      <a:pt x="520" y="0"/>
                    </a:lnTo>
                    <a:close/>
                  </a:path>
                </a:pathLst>
              </a:custGeom>
              <a:solidFill>
                <a:srgbClr val="57A1B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9" name="任意多边形 18"/>
              <p:cNvSpPr/>
              <p:nvPr/>
            </p:nvSpPr>
            <p:spPr>
              <a:xfrm rot="2280000">
                <a:off x="-24" y="1985"/>
                <a:ext cx="21259" cy="5100"/>
              </a:xfrm>
              <a:custGeom>
                <a:avLst/>
                <a:gdLst/>
                <a:ahLst/>
                <a:cxnLst>
                  <a:cxn ang="3">
                    <a:pos x="hc" y="t"/>
                  </a:cxn>
                  <a:cxn ang="cd2">
                    <a:pos x="l" y="vc"/>
                  </a:cxn>
                  <a:cxn ang="cd4">
                    <a:pos x="hc" y="b"/>
                  </a:cxn>
                  <a:cxn ang="0">
                    <a:pos x="r" y="vc"/>
                  </a:cxn>
                </a:cxnLst>
                <a:rect l="l" t="t" r="r" b="b"/>
                <a:pathLst>
                  <a:path w="21259" h="5100">
                    <a:moveTo>
                      <a:pt x="6528" y="0"/>
                    </a:moveTo>
                    <a:lnTo>
                      <a:pt x="19544" y="0"/>
                    </a:lnTo>
                    <a:lnTo>
                      <a:pt x="21259" y="2196"/>
                    </a:lnTo>
                    <a:lnTo>
                      <a:pt x="17542" y="5100"/>
                    </a:lnTo>
                    <a:lnTo>
                      <a:pt x="0" y="5100"/>
                    </a:lnTo>
                    <a:lnTo>
                      <a:pt x="6528" y="0"/>
                    </a:lnTo>
                    <a:close/>
                  </a:path>
                </a:pathLst>
              </a:custGeom>
              <a:solidFill>
                <a:srgbClr val="48576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20" name="矩形 19"/>
            <p:cNvSpPr/>
            <p:nvPr/>
          </p:nvSpPr>
          <p:spPr>
            <a:xfrm>
              <a:off x="560" y="490"/>
              <a:ext cx="18080" cy="98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3" name="组合 62"/>
          <p:cNvGrpSpPr/>
          <p:nvPr/>
        </p:nvGrpSpPr>
        <p:grpSpPr>
          <a:xfrm>
            <a:off x="622935" y="882015"/>
            <a:ext cx="467360" cy="262890"/>
            <a:chOff x="981" y="929"/>
            <a:chExt cx="736" cy="414"/>
          </a:xfrm>
        </p:grpSpPr>
        <p:cxnSp>
          <p:nvCxnSpPr>
            <p:cNvPr id="46" name="直接连接符 45"/>
            <p:cNvCxnSpPr/>
            <p:nvPr/>
          </p:nvCxnSpPr>
          <p:spPr>
            <a:xfrm>
              <a:off x="981" y="1343"/>
              <a:ext cx="737" cy="0"/>
            </a:xfrm>
            <a:prstGeom prst="line">
              <a:avLst/>
            </a:prstGeom>
            <a:ln w="69850">
              <a:solidFill>
                <a:srgbClr val="485766"/>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a:off x="981" y="1145"/>
              <a:ext cx="737" cy="0"/>
            </a:xfrm>
            <a:prstGeom prst="line">
              <a:avLst/>
            </a:prstGeom>
            <a:ln w="69850">
              <a:solidFill>
                <a:srgbClr val="57A1BB"/>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a:off x="981" y="929"/>
              <a:ext cx="737" cy="0"/>
            </a:xfrm>
            <a:prstGeom prst="line">
              <a:avLst/>
            </a:prstGeom>
            <a:ln w="69850">
              <a:solidFill>
                <a:srgbClr val="E9BF62"/>
              </a:solidFill>
            </a:ln>
          </p:spPr>
          <p:style>
            <a:lnRef idx="1">
              <a:schemeClr val="accent1"/>
            </a:lnRef>
            <a:fillRef idx="0">
              <a:schemeClr val="accent1"/>
            </a:fillRef>
            <a:effectRef idx="0">
              <a:schemeClr val="accent1"/>
            </a:effectRef>
            <a:fontRef idx="minor">
              <a:schemeClr val="tx1"/>
            </a:fontRef>
          </p:style>
        </p:cxnSp>
      </p:grpSp>
      <p:sp>
        <p:nvSpPr>
          <p:cNvPr id="3" name="灯片编号占位符 2"/>
          <p:cNvSpPr>
            <a:spLocks noGrp="1"/>
          </p:cNvSpPr>
          <p:nvPr>
            <p:ph type="sldNum" sz="quarter" idx="12"/>
          </p:nvPr>
        </p:nvSpPr>
        <p:spPr/>
        <p:txBody>
          <a:bodyPr/>
          <a:lstStyle/>
          <a:p>
            <a:pPr lvl="0"/>
            <a:fld id="{9A0DB2DC-4C9A-4742-B13C-FB6460FD3503}" type="slidenum">
              <a:rPr lang="zh-CN" altLang="en-US" dirty="0"/>
            </a:fld>
            <a:endParaRPr lang="zh-CN" altLang="en-US" dirty="0">
              <a:ea typeface="宋体" panose="02010600030101010101" pitchFamily="2" charset="-122"/>
            </a:endParaRPr>
          </a:p>
        </p:txBody>
      </p:sp>
      <p:sp>
        <p:nvSpPr>
          <p:cNvPr id="4" name="文本框 3"/>
          <p:cNvSpPr txBox="1"/>
          <p:nvPr/>
        </p:nvSpPr>
        <p:spPr>
          <a:xfrm>
            <a:off x="1257935" y="727710"/>
            <a:ext cx="6096000" cy="583565"/>
          </a:xfrm>
          <a:prstGeom prst="rect">
            <a:avLst/>
          </a:prstGeom>
          <a:noFill/>
        </p:spPr>
        <p:txBody>
          <a:bodyPr wrap="square" rtlCol="0" anchor="t">
            <a:spAutoFit/>
          </a:bodyPr>
          <a:lstStyle/>
          <a:p>
            <a:r>
              <a:rPr lang="zh-CN" altLang="en-US" sz="3200" b="1">
                <a:sym typeface="+mn-ea"/>
              </a:rPr>
              <a:t>GhostNet</a:t>
            </a:r>
            <a:r>
              <a:rPr lang="zh-CN" sz="3200" b="1">
                <a:sym typeface="+mn-ea"/>
              </a:rPr>
              <a:t>（</a:t>
            </a:r>
            <a:r>
              <a:rPr lang="en-US" altLang="zh-CN" sz="3200" b="1">
                <a:sym typeface="+mn-ea"/>
              </a:rPr>
              <a:t>2019)</a:t>
            </a:r>
            <a:endParaRPr lang="en-US" altLang="zh-CN" sz="3200" b="1">
              <a:sym typeface="+mn-ea"/>
            </a:endParaRPr>
          </a:p>
        </p:txBody>
      </p:sp>
      <p:sp>
        <p:nvSpPr>
          <p:cNvPr id="5" name="文本框 4"/>
          <p:cNvSpPr txBox="1"/>
          <p:nvPr/>
        </p:nvSpPr>
        <p:spPr>
          <a:xfrm>
            <a:off x="622935" y="1500505"/>
            <a:ext cx="10955020" cy="398780"/>
          </a:xfrm>
          <a:prstGeom prst="rect">
            <a:avLst/>
          </a:prstGeom>
          <a:noFill/>
        </p:spPr>
        <p:txBody>
          <a:bodyPr wrap="square" rtlCol="0" anchor="t">
            <a:spAutoFit/>
          </a:bodyPr>
          <a:lstStyle/>
          <a:p>
            <a:pPr indent="0">
              <a:buFont typeface="Arial" panose="020B0604020202020204" pitchFamily="34" charset="0"/>
              <a:buNone/>
            </a:pPr>
            <a:r>
              <a:rPr lang="en-US" altLang="zh-CN" sz="2000" b="1">
                <a:latin typeface="微软雅黑" panose="020B0503020204020204" charset="-122"/>
                <a:ea typeface="微软雅黑" panose="020B0503020204020204" charset="-122"/>
                <a:cs typeface="微软雅黑" panose="020B0503020204020204" charset="-122"/>
                <a:sym typeface="+mn-ea"/>
              </a:rPr>
              <a:t>     </a:t>
            </a:r>
            <a:r>
              <a:rPr lang="zh-CN" sz="2000" b="1">
                <a:latin typeface="微软雅黑" panose="020B0503020204020204" charset="-122"/>
                <a:ea typeface="微软雅黑" panose="020B0503020204020204" charset="-122"/>
                <a:cs typeface="微软雅黑" panose="020B0503020204020204" charset="-122"/>
                <a:sym typeface="+mn-ea"/>
              </a:rPr>
              <a:t>论文：</a:t>
            </a:r>
            <a:r>
              <a:rPr lang="en-US" altLang="zh-CN" sz="2000">
                <a:latin typeface="微软雅黑" panose="020B0503020204020204" charset="-122"/>
                <a:ea typeface="微软雅黑" panose="020B0503020204020204" charset="-122"/>
                <a:cs typeface="微软雅黑" panose="020B0503020204020204" charset="-122"/>
                <a:sym typeface="+mn-ea"/>
              </a:rPr>
              <a:t>Ghostnet: More features from cheap operations</a:t>
            </a:r>
            <a:endParaRPr sz="2000">
              <a:latin typeface="微软雅黑" panose="020B0503020204020204" charset="-122"/>
              <a:ea typeface="微软雅黑" panose="020B0503020204020204" charset="-122"/>
              <a:cs typeface="微软雅黑" panose="020B0503020204020204" charset="-122"/>
              <a:sym typeface="+mn-ea"/>
            </a:endParaRPr>
          </a:p>
        </p:txBody>
      </p:sp>
      <p:pic>
        <p:nvPicPr>
          <p:cNvPr id="117" name="图片 116"/>
          <p:cNvPicPr/>
          <p:nvPr/>
        </p:nvPicPr>
        <p:blipFill>
          <a:blip r:embed="rId1"/>
          <a:srcRect l="9341" r="6619" b="16300"/>
          <a:stretch>
            <a:fillRect/>
          </a:stretch>
        </p:blipFill>
        <p:spPr>
          <a:xfrm>
            <a:off x="805180" y="2088515"/>
            <a:ext cx="3696335" cy="3740150"/>
          </a:xfrm>
          <a:prstGeom prst="rect">
            <a:avLst/>
          </a:prstGeom>
          <a:noFill/>
          <a:ln w="9525">
            <a:noFill/>
          </a:ln>
        </p:spPr>
      </p:pic>
      <p:sp>
        <p:nvSpPr>
          <p:cNvPr id="6" name="文本框 5"/>
          <p:cNvSpPr txBox="1"/>
          <p:nvPr/>
        </p:nvSpPr>
        <p:spPr>
          <a:xfrm>
            <a:off x="4773295" y="2244090"/>
            <a:ext cx="6026150" cy="3476625"/>
          </a:xfrm>
          <a:prstGeom prst="rect">
            <a:avLst/>
          </a:prstGeom>
          <a:noFill/>
        </p:spPr>
        <p:txBody>
          <a:bodyPr wrap="square" rtlCol="0" anchor="t">
            <a:spAutoFit/>
          </a:bodyPr>
          <a:lstStyle/>
          <a:p>
            <a:pPr marL="342900" indent="-342900">
              <a:buFont typeface="Arial" panose="020B0604020202020204" pitchFamily="34" charset="0"/>
              <a:buChar char="•"/>
            </a:pPr>
            <a:r>
              <a:rPr lang="zh-CN" altLang="en-US" sz="2000" b="1">
                <a:latin typeface="微软雅黑" panose="020B0503020204020204" charset="-122"/>
                <a:ea typeface="微软雅黑" panose="020B0503020204020204" charset="-122"/>
                <a:cs typeface="微软雅黑" panose="020B0503020204020204" charset="-122"/>
                <a:sym typeface="+mn-ea"/>
              </a:rPr>
              <a:t>动机：</a:t>
            </a:r>
            <a:r>
              <a:rPr sz="2000">
                <a:latin typeface="微软雅黑" panose="020B0503020204020204" charset="-122"/>
                <a:ea typeface="微软雅黑" panose="020B0503020204020204" charset="-122"/>
                <a:cs typeface="微软雅黑" panose="020B0503020204020204" charset="-122"/>
                <a:sym typeface="+mn-ea"/>
              </a:rPr>
              <a:t>华为为了</a:t>
            </a:r>
            <a:r>
              <a:rPr sz="2000" b="1">
                <a:solidFill>
                  <a:srgbClr val="FF0000"/>
                </a:solidFill>
                <a:latin typeface="微软雅黑" panose="020B0503020204020204" charset="-122"/>
                <a:ea typeface="微软雅黑" panose="020B0503020204020204" charset="-122"/>
                <a:cs typeface="微软雅黑" panose="020B0503020204020204" charset="-122"/>
                <a:sym typeface="+mn-ea"/>
              </a:rPr>
              <a:t>去除特征图中的冗余，减少计算成本</a:t>
            </a:r>
            <a:r>
              <a:rPr sz="2000">
                <a:latin typeface="微软雅黑" panose="020B0503020204020204" charset="-122"/>
                <a:ea typeface="微软雅黑" panose="020B0503020204020204" charset="-122"/>
                <a:cs typeface="微软雅黑" panose="020B0503020204020204" charset="-122"/>
                <a:sym typeface="+mn-ea"/>
              </a:rPr>
              <a:t>，提出Ghost Module。</a:t>
            </a:r>
            <a:endParaRPr sz="2000">
              <a:latin typeface="微软雅黑" panose="020B0503020204020204" charset="-122"/>
              <a:ea typeface="微软雅黑" panose="020B0503020204020204" charset="-122"/>
              <a:cs typeface="微软雅黑" panose="020B0503020204020204" charset="-122"/>
              <a:sym typeface="+mn-ea"/>
            </a:endParaRPr>
          </a:p>
          <a:p>
            <a:pPr indent="0">
              <a:buFont typeface="Arial" panose="020B0604020202020204" pitchFamily="34" charset="0"/>
              <a:buNone/>
            </a:pPr>
            <a:endParaRPr sz="2000">
              <a:latin typeface="微软雅黑" panose="020B0503020204020204" charset="-122"/>
              <a:ea typeface="微软雅黑" panose="020B0503020204020204" charset="-122"/>
              <a:cs typeface="微软雅黑" panose="020B0503020204020204" charset="-122"/>
              <a:sym typeface="+mn-ea"/>
            </a:endParaRPr>
          </a:p>
          <a:p>
            <a:pPr marL="342900" indent="-342900">
              <a:buFont typeface="Arial" panose="020B0604020202020204" pitchFamily="34" charset="0"/>
              <a:buChar char="•"/>
            </a:pPr>
            <a:r>
              <a:rPr lang="zh-CN" sz="2000" b="1">
                <a:solidFill>
                  <a:schemeClr val="tx1"/>
                </a:solidFill>
                <a:latin typeface="微软雅黑" panose="020B0503020204020204" charset="-122"/>
                <a:ea typeface="微软雅黑" panose="020B0503020204020204" charset="-122"/>
                <a:cs typeface="微软雅黑" panose="020B0503020204020204" charset="-122"/>
                <a:sym typeface="+mn-ea"/>
              </a:rPr>
              <a:t>具体实现：</a:t>
            </a:r>
            <a:r>
              <a:rPr sz="2000">
                <a:solidFill>
                  <a:schemeClr val="tx1"/>
                </a:solidFill>
                <a:latin typeface="微软雅黑" panose="020B0503020204020204" charset="-122"/>
                <a:ea typeface="微软雅黑" panose="020B0503020204020204" charset="-122"/>
                <a:cs typeface="微软雅黑" panose="020B0503020204020204" charset="-122"/>
                <a:sym typeface="+mn-ea"/>
              </a:rPr>
              <a:t>将原始卷积层分为两部分，首先</a:t>
            </a:r>
            <a:r>
              <a:rPr sz="2000" b="1">
                <a:solidFill>
                  <a:srgbClr val="FF0000"/>
                </a:solidFill>
                <a:latin typeface="微软雅黑" panose="020B0503020204020204" charset="-122"/>
                <a:ea typeface="微软雅黑" panose="020B0503020204020204" charset="-122"/>
                <a:cs typeface="微软雅黑" panose="020B0503020204020204" charset="-122"/>
                <a:sym typeface="+mn-ea"/>
              </a:rPr>
              <a:t>使用较少的卷积核来生成原始特征图</a:t>
            </a:r>
            <a:r>
              <a:rPr sz="2000">
                <a:solidFill>
                  <a:schemeClr val="tx1"/>
                </a:solidFill>
                <a:latin typeface="微软雅黑" panose="020B0503020204020204" charset="-122"/>
                <a:ea typeface="微软雅黑" panose="020B0503020204020204" charset="-122"/>
                <a:cs typeface="微软雅黑" panose="020B0503020204020204" charset="-122"/>
                <a:sym typeface="+mn-ea"/>
              </a:rPr>
              <a:t>，然后，</a:t>
            </a:r>
            <a:r>
              <a:rPr sz="2000" b="1">
                <a:solidFill>
                  <a:srgbClr val="FF0000"/>
                </a:solidFill>
                <a:latin typeface="微软雅黑" panose="020B0503020204020204" charset="-122"/>
                <a:ea typeface="微软雅黑" panose="020B0503020204020204" charset="-122"/>
                <a:cs typeface="微软雅黑" panose="020B0503020204020204" charset="-122"/>
                <a:sym typeface="+mn-ea"/>
              </a:rPr>
              <a:t>进一步使用cheap operations以高效生产更多ghost feature map</a:t>
            </a:r>
            <a:r>
              <a:rPr sz="2000">
                <a:solidFill>
                  <a:schemeClr val="tx1"/>
                </a:solidFill>
                <a:latin typeface="微软雅黑" panose="020B0503020204020204" charset="-122"/>
                <a:ea typeface="微软雅黑" panose="020B0503020204020204" charset="-122"/>
                <a:cs typeface="微软雅黑" panose="020B0503020204020204" charset="-122"/>
                <a:sym typeface="+mn-ea"/>
              </a:rPr>
              <a:t>。</a:t>
            </a:r>
            <a:endParaRPr sz="2000">
              <a:solidFill>
                <a:schemeClr val="tx1"/>
              </a:solidFill>
              <a:latin typeface="微软雅黑" panose="020B0503020204020204" charset="-122"/>
              <a:ea typeface="微软雅黑" panose="020B0503020204020204" charset="-122"/>
              <a:cs typeface="微软雅黑" panose="020B0503020204020204" charset="-122"/>
              <a:sym typeface="+mn-ea"/>
            </a:endParaRPr>
          </a:p>
          <a:p>
            <a:pPr indent="0">
              <a:buFont typeface="Arial" panose="020B0604020202020204" pitchFamily="34" charset="0"/>
              <a:buNone/>
            </a:pPr>
            <a:endParaRPr sz="2000">
              <a:latin typeface="微软雅黑" panose="020B0503020204020204" charset="-122"/>
              <a:ea typeface="微软雅黑" panose="020B0503020204020204" charset="-122"/>
              <a:cs typeface="微软雅黑" panose="020B0503020204020204" charset="-122"/>
              <a:sym typeface="+mn-ea"/>
            </a:endParaRPr>
          </a:p>
          <a:p>
            <a:pPr marL="342900" indent="-342900">
              <a:buFont typeface="Arial" panose="020B0604020202020204" pitchFamily="34" charset="0"/>
              <a:buChar char="•"/>
            </a:pPr>
            <a:r>
              <a:rPr lang="zh-CN" sz="2000" b="1">
                <a:latin typeface="微软雅黑" panose="020B0503020204020204" charset="-122"/>
                <a:ea typeface="微软雅黑" panose="020B0503020204020204" charset="-122"/>
                <a:cs typeface="微软雅黑" panose="020B0503020204020204" charset="-122"/>
                <a:sym typeface="+mn-ea"/>
              </a:rPr>
              <a:t>结构：</a:t>
            </a:r>
            <a:r>
              <a:rPr sz="2000">
                <a:latin typeface="微软雅黑" panose="020B0503020204020204" charset="-122"/>
                <a:ea typeface="微软雅黑" panose="020B0503020204020204" charset="-122"/>
                <a:cs typeface="微软雅黑" panose="020B0503020204020204" charset="-122"/>
                <a:sym typeface="+mn-ea"/>
              </a:rPr>
              <a:t>GhostNet由以Ghost modules为基础的Ghost Bottlenecks构成。</a:t>
            </a:r>
            <a:r>
              <a:rPr sz="2000">
                <a:latin typeface="微软雅黑" panose="020B0503020204020204" charset="-122"/>
                <a:ea typeface="微软雅黑" panose="020B0503020204020204" charset="-122"/>
                <a:cs typeface="微软雅黑" panose="020B0503020204020204" charset="-122"/>
                <a:sym typeface="+mn-ea"/>
              </a:rPr>
              <a:t>Ghost Module则分为两步操作来获得与普通卷积一样数量的特征图</a:t>
            </a:r>
            <a:r>
              <a:rPr lang="zh-CN" sz="2000">
                <a:latin typeface="微软雅黑" panose="020B0503020204020204" charset="-122"/>
                <a:ea typeface="微软雅黑" panose="020B0503020204020204" charset="-122"/>
                <a:cs typeface="微软雅黑" panose="020B0503020204020204" charset="-122"/>
                <a:sym typeface="+mn-ea"/>
              </a:rPr>
              <a:t>。</a:t>
            </a:r>
            <a:endParaRPr lang="zh-CN" sz="2000">
              <a:latin typeface="微软雅黑" panose="020B0503020204020204" charset="-122"/>
              <a:ea typeface="微软雅黑" panose="020B0503020204020204" charset="-122"/>
              <a:cs typeface="微软雅黑" panose="020B0503020204020204" charset="-122"/>
              <a:sym typeface="+mn-ea"/>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054225" y="0"/>
            <a:ext cx="15537180" cy="6858000"/>
            <a:chOff x="-3235" y="0"/>
            <a:chExt cx="24468" cy="10800"/>
          </a:xfrm>
        </p:grpSpPr>
        <p:grpSp>
          <p:nvGrpSpPr>
            <p:cNvPr id="16" name="组合 15"/>
            <p:cNvGrpSpPr/>
            <p:nvPr/>
          </p:nvGrpSpPr>
          <p:grpSpPr>
            <a:xfrm>
              <a:off x="-3235" y="0"/>
              <a:ext cx="24469" cy="10800"/>
              <a:chOff x="-3235" y="0"/>
              <a:chExt cx="24469" cy="10800"/>
            </a:xfrm>
          </p:grpSpPr>
          <p:sp>
            <p:nvSpPr>
              <p:cNvPr id="15" name="矩形 14"/>
              <p:cNvSpPr/>
              <p:nvPr/>
            </p:nvSpPr>
            <p:spPr>
              <a:xfrm>
                <a:off x="0" y="0"/>
                <a:ext cx="19200" cy="10800"/>
              </a:xfrm>
              <a:prstGeom prst="rect">
                <a:avLst/>
              </a:prstGeom>
              <a:solidFill>
                <a:srgbClr val="E9E1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等腰三角形 16"/>
              <p:cNvSpPr/>
              <p:nvPr/>
            </p:nvSpPr>
            <p:spPr>
              <a:xfrm rot="16200000">
                <a:off x="12473" y="1272"/>
                <a:ext cx="7999" cy="5454"/>
              </a:xfrm>
              <a:prstGeom prst="triangle">
                <a:avLst>
                  <a:gd name="adj" fmla="val 52262"/>
                </a:avLst>
              </a:prstGeom>
              <a:solidFill>
                <a:srgbClr val="E9BF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任意多边形 17"/>
              <p:cNvSpPr/>
              <p:nvPr/>
            </p:nvSpPr>
            <p:spPr>
              <a:xfrm rot="2280000">
                <a:off x="-3235" y="4699"/>
                <a:ext cx="18062" cy="5102"/>
              </a:xfrm>
              <a:custGeom>
                <a:avLst/>
                <a:gdLst/>
                <a:ahLst/>
                <a:cxnLst>
                  <a:cxn ang="3">
                    <a:pos x="hc" y="t"/>
                  </a:cxn>
                  <a:cxn ang="cd2">
                    <a:pos x="l" y="vc"/>
                  </a:cxn>
                  <a:cxn ang="cd4">
                    <a:pos x="hc" y="b"/>
                  </a:cxn>
                  <a:cxn ang="0">
                    <a:pos x="r" y="vc"/>
                  </a:cxn>
                </a:cxnLst>
                <a:rect l="l" t="t" r="r" b="b"/>
                <a:pathLst>
                  <a:path w="18062" h="5102">
                    <a:moveTo>
                      <a:pt x="520" y="0"/>
                    </a:moveTo>
                    <a:lnTo>
                      <a:pt x="18062" y="0"/>
                    </a:lnTo>
                    <a:lnTo>
                      <a:pt x="11531" y="5102"/>
                    </a:lnTo>
                    <a:lnTo>
                      <a:pt x="3669" y="5102"/>
                    </a:lnTo>
                    <a:lnTo>
                      <a:pt x="0" y="406"/>
                    </a:lnTo>
                    <a:lnTo>
                      <a:pt x="520" y="0"/>
                    </a:lnTo>
                    <a:close/>
                  </a:path>
                </a:pathLst>
              </a:custGeom>
              <a:solidFill>
                <a:srgbClr val="57A1B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9" name="任意多边形 18"/>
              <p:cNvSpPr/>
              <p:nvPr/>
            </p:nvSpPr>
            <p:spPr>
              <a:xfrm rot="2280000">
                <a:off x="-24" y="1985"/>
                <a:ext cx="21259" cy="5100"/>
              </a:xfrm>
              <a:custGeom>
                <a:avLst/>
                <a:gdLst/>
                <a:ahLst/>
                <a:cxnLst>
                  <a:cxn ang="3">
                    <a:pos x="hc" y="t"/>
                  </a:cxn>
                  <a:cxn ang="cd2">
                    <a:pos x="l" y="vc"/>
                  </a:cxn>
                  <a:cxn ang="cd4">
                    <a:pos x="hc" y="b"/>
                  </a:cxn>
                  <a:cxn ang="0">
                    <a:pos x="r" y="vc"/>
                  </a:cxn>
                </a:cxnLst>
                <a:rect l="l" t="t" r="r" b="b"/>
                <a:pathLst>
                  <a:path w="21259" h="5100">
                    <a:moveTo>
                      <a:pt x="6528" y="0"/>
                    </a:moveTo>
                    <a:lnTo>
                      <a:pt x="19544" y="0"/>
                    </a:lnTo>
                    <a:lnTo>
                      <a:pt x="21259" y="2196"/>
                    </a:lnTo>
                    <a:lnTo>
                      <a:pt x="17542" y="5100"/>
                    </a:lnTo>
                    <a:lnTo>
                      <a:pt x="0" y="5100"/>
                    </a:lnTo>
                    <a:lnTo>
                      <a:pt x="6528" y="0"/>
                    </a:lnTo>
                    <a:close/>
                  </a:path>
                </a:pathLst>
              </a:custGeom>
              <a:solidFill>
                <a:srgbClr val="48576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20" name="矩形 19"/>
            <p:cNvSpPr/>
            <p:nvPr/>
          </p:nvSpPr>
          <p:spPr>
            <a:xfrm>
              <a:off x="560" y="490"/>
              <a:ext cx="18080" cy="98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3" name="组合 62"/>
          <p:cNvGrpSpPr/>
          <p:nvPr/>
        </p:nvGrpSpPr>
        <p:grpSpPr>
          <a:xfrm>
            <a:off x="622935" y="882015"/>
            <a:ext cx="467360" cy="262890"/>
            <a:chOff x="981" y="929"/>
            <a:chExt cx="736" cy="414"/>
          </a:xfrm>
        </p:grpSpPr>
        <p:cxnSp>
          <p:nvCxnSpPr>
            <p:cNvPr id="46" name="直接连接符 45"/>
            <p:cNvCxnSpPr/>
            <p:nvPr/>
          </p:nvCxnSpPr>
          <p:spPr>
            <a:xfrm>
              <a:off x="981" y="1343"/>
              <a:ext cx="737" cy="0"/>
            </a:xfrm>
            <a:prstGeom prst="line">
              <a:avLst/>
            </a:prstGeom>
            <a:ln w="69850">
              <a:solidFill>
                <a:srgbClr val="485766"/>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a:off x="981" y="1145"/>
              <a:ext cx="737" cy="0"/>
            </a:xfrm>
            <a:prstGeom prst="line">
              <a:avLst/>
            </a:prstGeom>
            <a:ln w="69850">
              <a:solidFill>
                <a:srgbClr val="57A1BB"/>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a:off x="981" y="929"/>
              <a:ext cx="737" cy="0"/>
            </a:xfrm>
            <a:prstGeom prst="line">
              <a:avLst/>
            </a:prstGeom>
            <a:ln w="69850">
              <a:solidFill>
                <a:srgbClr val="E9BF62"/>
              </a:solidFill>
            </a:ln>
          </p:spPr>
          <p:style>
            <a:lnRef idx="1">
              <a:schemeClr val="accent1"/>
            </a:lnRef>
            <a:fillRef idx="0">
              <a:schemeClr val="accent1"/>
            </a:fillRef>
            <a:effectRef idx="0">
              <a:schemeClr val="accent1"/>
            </a:effectRef>
            <a:fontRef idx="minor">
              <a:schemeClr val="tx1"/>
            </a:fontRef>
          </p:style>
        </p:cxnSp>
      </p:grpSp>
      <p:sp>
        <p:nvSpPr>
          <p:cNvPr id="3" name="灯片编号占位符 2"/>
          <p:cNvSpPr>
            <a:spLocks noGrp="1"/>
          </p:cNvSpPr>
          <p:nvPr>
            <p:ph type="sldNum" sz="quarter" idx="12"/>
          </p:nvPr>
        </p:nvSpPr>
        <p:spPr/>
        <p:txBody>
          <a:bodyPr/>
          <a:lstStyle/>
          <a:p>
            <a:pPr lvl="0"/>
            <a:fld id="{9A0DB2DC-4C9A-4742-B13C-FB6460FD3503}" type="slidenum">
              <a:rPr lang="zh-CN" altLang="en-US" dirty="0"/>
            </a:fld>
            <a:endParaRPr lang="zh-CN" altLang="en-US" dirty="0">
              <a:ea typeface="宋体" panose="02010600030101010101" pitchFamily="2" charset="-122"/>
            </a:endParaRPr>
          </a:p>
        </p:txBody>
      </p:sp>
      <p:sp>
        <p:nvSpPr>
          <p:cNvPr id="4" name="文本框 3"/>
          <p:cNvSpPr txBox="1"/>
          <p:nvPr/>
        </p:nvSpPr>
        <p:spPr>
          <a:xfrm>
            <a:off x="1257935" y="727710"/>
            <a:ext cx="6096000" cy="583565"/>
          </a:xfrm>
          <a:prstGeom prst="rect">
            <a:avLst/>
          </a:prstGeom>
          <a:noFill/>
        </p:spPr>
        <p:txBody>
          <a:bodyPr wrap="square" rtlCol="0" anchor="t">
            <a:spAutoFit/>
          </a:bodyPr>
          <a:lstStyle/>
          <a:p>
            <a:r>
              <a:rPr lang="zh-CN" altLang="en-US" sz="3200" b="1">
                <a:sym typeface="+mn-ea"/>
              </a:rPr>
              <a:t>CSPNet</a:t>
            </a:r>
            <a:r>
              <a:rPr lang="zh-CN" sz="3200" b="1">
                <a:sym typeface="+mn-ea"/>
              </a:rPr>
              <a:t>（</a:t>
            </a:r>
            <a:r>
              <a:rPr lang="en-US" altLang="zh-CN" sz="3200" b="1">
                <a:sym typeface="+mn-ea"/>
              </a:rPr>
              <a:t>2019)</a:t>
            </a:r>
            <a:endParaRPr lang="en-US" altLang="zh-CN" sz="3200" b="1">
              <a:sym typeface="+mn-ea"/>
            </a:endParaRPr>
          </a:p>
        </p:txBody>
      </p:sp>
      <p:sp>
        <p:nvSpPr>
          <p:cNvPr id="5" name="文本框 4"/>
          <p:cNvSpPr txBox="1"/>
          <p:nvPr/>
        </p:nvSpPr>
        <p:spPr>
          <a:xfrm>
            <a:off x="5320030" y="2127250"/>
            <a:ext cx="6257925" cy="3874770"/>
          </a:xfrm>
          <a:prstGeom prst="rect">
            <a:avLst/>
          </a:prstGeom>
          <a:noFill/>
        </p:spPr>
        <p:txBody>
          <a:bodyPr wrap="square" rtlCol="0" anchor="t">
            <a:noAutofit/>
          </a:bodyPr>
          <a:lstStyle/>
          <a:p>
            <a:pPr marL="342900" indent="-342900">
              <a:buFont typeface="Arial" panose="020B0604020202020204" pitchFamily="34" charset="0"/>
              <a:buChar char="•"/>
            </a:pPr>
            <a:r>
              <a:rPr lang="zh-CN" sz="2000" b="1">
                <a:latin typeface="微软雅黑" panose="020B0503020204020204" charset="-122"/>
                <a:ea typeface="微软雅黑" panose="020B0503020204020204" charset="-122"/>
                <a:cs typeface="微软雅黑" panose="020B0503020204020204" charset="-122"/>
                <a:sym typeface="+mn-ea"/>
              </a:rPr>
              <a:t>动机：</a:t>
            </a:r>
            <a:r>
              <a:rPr sz="2000">
                <a:latin typeface="微软雅黑" panose="020B0503020204020204" charset="-122"/>
                <a:ea typeface="微软雅黑" panose="020B0503020204020204" charset="-122"/>
                <a:cs typeface="微软雅黑" panose="020B0503020204020204" charset="-122"/>
                <a:sym typeface="+mn-ea"/>
              </a:rPr>
              <a:t>从网络结构设计的角度来</a:t>
            </a:r>
            <a:r>
              <a:rPr sz="2000" b="1">
                <a:solidFill>
                  <a:srgbClr val="FF0000"/>
                </a:solidFill>
                <a:latin typeface="微软雅黑" panose="020B0503020204020204" charset="-122"/>
                <a:ea typeface="微软雅黑" panose="020B0503020204020204" charset="-122"/>
                <a:cs typeface="微软雅黑" panose="020B0503020204020204" charset="-122"/>
                <a:sym typeface="+mn-ea"/>
              </a:rPr>
              <a:t>解决以往工作在推理过程中需要很大计算量的问题</a:t>
            </a:r>
            <a:r>
              <a:rPr sz="2000">
                <a:latin typeface="微软雅黑" panose="020B0503020204020204" charset="-122"/>
                <a:ea typeface="微软雅黑" panose="020B0503020204020204" charset="-122"/>
                <a:cs typeface="微软雅黑" panose="020B0503020204020204" charset="-122"/>
                <a:sym typeface="+mn-ea"/>
              </a:rPr>
              <a:t>。</a:t>
            </a:r>
            <a:endParaRPr sz="2000">
              <a:latin typeface="微软雅黑" panose="020B0503020204020204" charset="-122"/>
              <a:ea typeface="微软雅黑" panose="020B0503020204020204" charset="-122"/>
              <a:cs typeface="微软雅黑" panose="020B0503020204020204" charset="-122"/>
              <a:sym typeface="+mn-ea"/>
            </a:endParaRPr>
          </a:p>
          <a:p>
            <a:pPr indent="0">
              <a:buFont typeface="Arial" panose="020B0604020202020204" pitchFamily="34" charset="0"/>
              <a:buNone/>
            </a:pPr>
            <a:endParaRPr sz="2000">
              <a:latin typeface="微软雅黑" panose="020B0503020204020204" charset="-122"/>
              <a:ea typeface="微软雅黑" panose="020B0503020204020204" charset="-122"/>
              <a:cs typeface="微软雅黑" panose="020B0503020204020204" charset="-122"/>
              <a:sym typeface="+mn-ea"/>
            </a:endParaRPr>
          </a:p>
          <a:p>
            <a:pPr marL="342900" indent="-342900">
              <a:buFont typeface="Arial" panose="020B0604020202020204" pitchFamily="34" charset="0"/>
              <a:buChar char="•"/>
            </a:pPr>
            <a:r>
              <a:rPr sz="2000" b="1">
                <a:latin typeface="微软雅黑" panose="020B0503020204020204" charset="-122"/>
                <a:ea typeface="微软雅黑" panose="020B0503020204020204" charset="-122"/>
                <a:cs typeface="微软雅黑" panose="020B0503020204020204" charset="-122"/>
                <a:sym typeface="+mn-ea"/>
              </a:rPr>
              <a:t>主要概念</a:t>
            </a:r>
            <a:r>
              <a:rPr lang="zh-CN" sz="2000">
                <a:latin typeface="微软雅黑" panose="020B0503020204020204" charset="-122"/>
                <a:ea typeface="微软雅黑" panose="020B0503020204020204" charset="-122"/>
                <a:cs typeface="微软雅黑" panose="020B0503020204020204" charset="-122"/>
                <a:sym typeface="+mn-ea"/>
              </a:rPr>
              <a:t>：</a:t>
            </a:r>
            <a:r>
              <a:rPr sz="2000">
                <a:latin typeface="微软雅黑" panose="020B0503020204020204" charset="-122"/>
                <a:ea typeface="微软雅黑" panose="020B0503020204020204" charset="-122"/>
                <a:cs typeface="微软雅黑" panose="020B0503020204020204" charset="-122"/>
                <a:sym typeface="+mn-ea"/>
              </a:rPr>
              <a:t>CSPNet全称是Cross Stage Partial Network</a:t>
            </a:r>
            <a:r>
              <a:rPr lang="zh-CN" sz="2000">
                <a:latin typeface="微软雅黑" panose="020B0503020204020204" charset="-122"/>
                <a:ea typeface="微软雅黑" panose="020B0503020204020204" charset="-122"/>
                <a:cs typeface="微软雅黑" panose="020B0503020204020204" charset="-122"/>
                <a:sym typeface="+mn-ea"/>
              </a:rPr>
              <a:t>（</a:t>
            </a:r>
            <a:r>
              <a:rPr sz="2000">
                <a:latin typeface="微软雅黑" panose="020B0503020204020204" charset="-122"/>
                <a:ea typeface="微软雅黑" panose="020B0503020204020204" charset="-122"/>
                <a:cs typeface="微软雅黑" panose="020B0503020204020204" charset="-122"/>
                <a:sym typeface="+mn-ea"/>
              </a:rPr>
              <a:t>跨阶段局部网络</a:t>
            </a:r>
            <a:r>
              <a:rPr lang="zh-CN" sz="2000">
                <a:latin typeface="微软雅黑" panose="020B0503020204020204" charset="-122"/>
                <a:ea typeface="微软雅黑" panose="020B0503020204020204" charset="-122"/>
                <a:cs typeface="微软雅黑" panose="020B0503020204020204" charset="-122"/>
                <a:sym typeface="+mn-ea"/>
              </a:rPr>
              <a:t>），</a:t>
            </a:r>
            <a:r>
              <a:rPr sz="2000">
                <a:latin typeface="微软雅黑" panose="020B0503020204020204" charset="-122"/>
                <a:ea typeface="微软雅黑" panose="020B0503020204020204" charset="-122"/>
                <a:cs typeface="微软雅黑" panose="020B0503020204020204" charset="-122"/>
                <a:sym typeface="+mn-ea"/>
              </a:rPr>
              <a:t>通过分割梯度流使梯度流通过不同的网络路径传播</a:t>
            </a:r>
            <a:r>
              <a:rPr lang="zh-CN" sz="2000">
                <a:latin typeface="微软雅黑" panose="020B0503020204020204" charset="-122"/>
                <a:ea typeface="微软雅黑" panose="020B0503020204020204" charset="-122"/>
                <a:cs typeface="微软雅黑" panose="020B0503020204020204" charset="-122"/>
                <a:sym typeface="+mn-ea"/>
              </a:rPr>
              <a:t>。</a:t>
            </a:r>
            <a:endParaRPr sz="2000">
              <a:latin typeface="微软雅黑" panose="020B0503020204020204" charset="-122"/>
              <a:ea typeface="微软雅黑" panose="020B0503020204020204" charset="-122"/>
              <a:cs typeface="微软雅黑" panose="020B0503020204020204" charset="-122"/>
              <a:sym typeface="+mn-ea"/>
            </a:endParaRPr>
          </a:p>
          <a:p>
            <a:pPr marL="342900" indent="-342900">
              <a:buFont typeface="Arial" panose="020B0604020202020204" pitchFamily="34" charset="0"/>
              <a:buChar char="•"/>
            </a:pPr>
            <a:r>
              <a:rPr sz="2000" b="1">
                <a:solidFill>
                  <a:schemeClr val="tx1"/>
                </a:solidFill>
                <a:latin typeface="微软雅黑" panose="020B0503020204020204" charset="-122"/>
                <a:ea typeface="微软雅黑" panose="020B0503020204020204" charset="-122"/>
                <a:cs typeface="微软雅黑" panose="020B0503020204020204" charset="-122"/>
                <a:sym typeface="+mn-ea"/>
              </a:rPr>
              <a:t>具体实现</a:t>
            </a:r>
            <a:r>
              <a:rPr lang="zh-CN" sz="2000" b="1">
                <a:solidFill>
                  <a:schemeClr val="tx1"/>
                </a:solidFill>
                <a:latin typeface="微软雅黑" panose="020B0503020204020204" charset="-122"/>
                <a:ea typeface="微软雅黑" panose="020B0503020204020204" charset="-122"/>
                <a:cs typeface="微软雅黑" panose="020B0503020204020204" charset="-122"/>
                <a:sym typeface="+mn-ea"/>
              </a:rPr>
              <a:t>：</a:t>
            </a:r>
            <a:r>
              <a:rPr sz="2000" b="1">
                <a:solidFill>
                  <a:srgbClr val="FF0000"/>
                </a:solidFill>
                <a:latin typeface="微软雅黑" panose="020B0503020204020204" charset="-122"/>
                <a:ea typeface="微软雅黑" panose="020B0503020204020204" charset="-122"/>
                <a:cs typeface="微软雅黑" panose="020B0503020204020204" charset="-122"/>
                <a:sym typeface="+mn-ea"/>
              </a:rPr>
              <a:t>通过将基本层的特征图分成两部分，然后通过一个跨阶段的层次结构合并它们来实现的</a:t>
            </a:r>
            <a:r>
              <a:rPr sz="2000">
                <a:latin typeface="微软雅黑" panose="020B0503020204020204" charset="-122"/>
                <a:ea typeface="微软雅黑" panose="020B0503020204020204" charset="-122"/>
                <a:cs typeface="微软雅黑" panose="020B0503020204020204" charset="-122"/>
                <a:sym typeface="+mn-ea"/>
              </a:rPr>
              <a:t>。</a:t>
            </a:r>
            <a:endParaRPr sz="2000">
              <a:latin typeface="微软雅黑" panose="020B0503020204020204" charset="-122"/>
              <a:ea typeface="微软雅黑" panose="020B0503020204020204" charset="-122"/>
              <a:cs typeface="微软雅黑" panose="020B0503020204020204" charset="-122"/>
              <a:sym typeface="+mn-ea"/>
            </a:endParaRPr>
          </a:p>
          <a:p>
            <a:pPr marL="342900" indent="-342900">
              <a:buFont typeface="Arial" panose="020B0604020202020204" pitchFamily="34" charset="0"/>
              <a:buChar char="•"/>
            </a:pPr>
            <a:r>
              <a:rPr lang="zh-CN" sz="2000" b="1">
                <a:latin typeface="微软雅黑" panose="020B0503020204020204" charset="-122"/>
                <a:ea typeface="微软雅黑" panose="020B0503020204020204" charset="-122"/>
                <a:cs typeface="微软雅黑" panose="020B0503020204020204" charset="-122"/>
                <a:sym typeface="+mn-ea"/>
              </a:rPr>
              <a:t>应用：</a:t>
            </a:r>
            <a:r>
              <a:rPr sz="2000">
                <a:latin typeface="微软雅黑" panose="020B0503020204020204" charset="-122"/>
                <a:ea typeface="微软雅黑" panose="020B0503020204020204" charset="-122"/>
                <a:cs typeface="微软雅黑" panose="020B0503020204020204" charset="-122"/>
                <a:sym typeface="+mn-ea"/>
              </a:rPr>
              <a:t>CSPNet是一种处理的思想，可以和ResNet、ResNeXt和DenseNet结合。</a:t>
            </a:r>
            <a:endParaRPr sz="2000">
              <a:latin typeface="微软雅黑" panose="020B0503020204020204" charset="-122"/>
              <a:ea typeface="微软雅黑" panose="020B0503020204020204" charset="-122"/>
              <a:cs typeface="微软雅黑" panose="020B0503020204020204" charset="-122"/>
              <a:sym typeface="+mn-ea"/>
            </a:endParaRPr>
          </a:p>
        </p:txBody>
      </p:sp>
      <p:pic>
        <p:nvPicPr>
          <p:cNvPr id="116" name="图片 115"/>
          <p:cNvPicPr/>
          <p:nvPr/>
        </p:nvPicPr>
        <p:blipFill>
          <a:blip r:embed="rId1"/>
          <a:srcRect l="25294" r="22035" b="60672"/>
          <a:stretch>
            <a:fillRect/>
          </a:stretch>
        </p:blipFill>
        <p:spPr>
          <a:xfrm>
            <a:off x="694055" y="2021205"/>
            <a:ext cx="4305935" cy="3623945"/>
          </a:xfrm>
          <a:prstGeom prst="rect">
            <a:avLst/>
          </a:prstGeom>
          <a:noFill/>
          <a:ln w="9525">
            <a:noFill/>
          </a:ln>
        </p:spPr>
      </p:pic>
      <p:sp>
        <p:nvSpPr>
          <p:cNvPr id="6" name="文本框 5"/>
          <p:cNvSpPr txBox="1"/>
          <p:nvPr/>
        </p:nvSpPr>
        <p:spPr>
          <a:xfrm>
            <a:off x="622300" y="1546225"/>
            <a:ext cx="11082655" cy="398780"/>
          </a:xfrm>
          <a:prstGeom prst="rect">
            <a:avLst/>
          </a:prstGeom>
          <a:noFill/>
        </p:spPr>
        <p:txBody>
          <a:bodyPr wrap="square" rtlCol="0" anchor="t">
            <a:spAutoFit/>
          </a:bodyPr>
          <a:p>
            <a:pPr indent="0">
              <a:buNone/>
            </a:pPr>
            <a:r>
              <a:rPr lang="en-US" altLang="zh-CN" sz="2000" b="1">
                <a:latin typeface="微软雅黑" panose="020B0503020204020204" charset="-122"/>
                <a:ea typeface="微软雅黑" panose="020B0503020204020204" charset="-122"/>
                <a:cs typeface="微软雅黑" panose="020B0503020204020204" charset="-122"/>
                <a:sym typeface="+mn-ea"/>
              </a:rPr>
              <a:t>     </a:t>
            </a:r>
            <a:r>
              <a:rPr lang="zh-CN" altLang="en-US" sz="2000" b="1">
                <a:latin typeface="微软雅黑" panose="020B0503020204020204" charset="-122"/>
                <a:ea typeface="微软雅黑" panose="020B0503020204020204" charset="-122"/>
                <a:cs typeface="微软雅黑" panose="020B0503020204020204" charset="-122"/>
                <a:sym typeface="+mn-ea"/>
              </a:rPr>
              <a:t>论文：</a:t>
            </a:r>
            <a:r>
              <a:rPr lang="zh-CN" altLang="en-US" sz="2000">
                <a:latin typeface="微软雅黑" panose="020B0503020204020204" charset="-122"/>
                <a:ea typeface="微软雅黑" panose="020B0503020204020204" charset="-122"/>
                <a:cs typeface="微软雅黑" panose="020B0503020204020204" charset="-122"/>
                <a:sym typeface="+mn-ea"/>
              </a:rPr>
              <a:t>CSPNet：A New Backbone that can Enhance Learning Capability of CNN</a:t>
            </a:r>
            <a:r>
              <a:rPr lang="en-US" altLang="zh-CN" sz="2000">
                <a:latin typeface="微软雅黑" panose="020B0503020204020204" charset="-122"/>
                <a:ea typeface="微软雅黑" panose="020B0503020204020204" charset="-122"/>
                <a:cs typeface="微软雅黑" panose="020B0503020204020204" charset="-122"/>
                <a:sym typeface="+mn-ea"/>
              </a:rPr>
              <a:t>     </a:t>
            </a:r>
            <a:endParaRPr sz="2000">
              <a:latin typeface="微软雅黑" panose="020B0503020204020204" charset="-122"/>
              <a:ea typeface="微软雅黑" panose="020B0503020204020204" charset="-122"/>
              <a:cs typeface="微软雅黑" panose="020B0503020204020204" charset="-122"/>
              <a:sym typeface="+mn-ea"/>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任意多边形 13"/>
          <p:cNvSpPr/>
          <p:nvPr/>
        </p:nvSpPr>
        <p:spPr>
          <a:xfrm rot="10800000" flipV="1">
            <a:off x="6209027" y="6868791"/>
            <a:ext cx="3" cy="3"/>
          </a:xfrm>
          <a:custGeom>
            <a:avLst/>
            <a:gdLst>
              <a:gd name="adj" fmla="val 52262"/>
              <a:gd name="a" fmla="pin 0 adj 100000"/>
              <a:gd name="x1" fmla="*/ w a 200000"/>
              <a:gd name="x2" fmla="*/ w a 100000"/>
              <a:gd name="x3" fmla="+- x1 wd2 0"/>
            </a:gdLst>
            <a:ahLst/>
            <a:cxnLst>
              <a:cxn ang="3">
                <a:pos x="x2" y="t"/>
              </a:cxn>
              <a:cxn ang="cd2">
                <a:pos x="x1" y="vc"/>
              </a:cxn>
              <a:cxn ang="cd4">
                <a:pos x="l" y="b"/>
              </a:cxn>
              <a:cxn ang="cd4">
                <a:pos x="x2" y="b"/>
              </a:cxn>
              <a:cxn ang="cd4">
                <a:pos x="r" y="b"/>
              </a:cxn>
              <a:cxn ang="0">
                <a:pos x="x3" y="vc"/>
              </a:cxn>
            </a:cxnLst>
            <a:rect l="l" t="t" r="r" b="b"/>
            <a:pathLst>
              <a:path>
                <a:moveTo>
                  <a:pt x="0" y="0"/>
                </a:moveTo>
                <a:lnTo>
                  <a:pt x="0" y="0"/>
                </a:lnTo>
                <a:lnTo>
                  <a:pt x="0" y="0"/>
                </a:lnTo>
                <a:lnTo>
                  <a:pt x="0" y="0"/>
                </a:lnTo>
                <a:close/>
              </a:path>
            </a:pathLst>
          </a:custGeom>
          <a:solidFill>
            <a:srgbClr val="E9BF6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nvGrpSpPr>
          <p:cNvPr id="3" name="组合 2"/>
          <p:cNvGrpSpPr/>
          <p:nvPr/>
        </p:nvGrpSpPr>
        <p:grpSpPr>
          <a:xfrm>
            <a:off x="-2054225" y="0"/>
            <a:ext cx="15537180" cy="6858000"/>
            <a:chOff x="-3235" y="0"/>
            <a:chExt cx="24468" cy="10800"/>
          </a:xfrm>
        </p:grpSpPr>
        <p:grpSp>
          <p:nvGrpSpPr>
            <p:cNvPr id="16" name="组合 15"/>
            <p:cNvGrpSpPr/>
            <p:nvPr/>
          </p:nvGrpSpPr>
          <p:grpSpPr>
            <a:xfrm>
              <a:off x="-3235" y="0"/>
              <a:ext cx="24469" cy="10800"/>
              <a:chOff x="-3235" y="0"/>
              <a:chExt cx="24469" cy="10800"/>
            </a:xfrm>
          </p:grpSpPr>
          <p:sp>
            <p:nvSpPr>
              <p:cNvPr id="7" name="矩形 6"/>
              <p:cNvSpPr/>
              <p:nvPr/>
            </p:nvSpPr>
            <p:spPr>
              <a:xfrm>
                <a:off x="0" y="0"/>
                <a:ext cx="19200" cy="10800"/>
              </a:xfrm>
              <a:prstGeom prst="rect">
                <a:avLst/>
              </a:prstGeom>
              <a:solidFill>
                <a:srgbClr val="E9E1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等腰三角形 9"/>
              <p:cNvSpPr/>
              <p:nvPr/>
            </p:nvSpPr>
            <p:spPr>
              <a:xfrm rot="16200000">
                <a:off x="12473" y="1272"/>
                <a:ext cx="7999" cy="5454"/>
              </a:xfrm>
              <a:prstGeom prst="triangle">
                <a:avLst>
                  <a:gd name="adj" fmla="val 52262"/>
                </a:avLst>
              </a:prstGeom>
              <a:solidFill>
                <a:srgbClr val="E9BF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任意多边形 10"/>
              <p:cNvSpPr/>
              <p:nvPr/>
            </p:nvSpPr>
            <p:spPr>
              <a:xfrm rot="2280000">
                <a:off x="-3235" y="4699"/>
                <a:ext cx="18062" cy="5102"/>
              </a:xfrm>
              <a:custGeom>
                <a:avLst/>
                <a:gdLst/>
                <a:ahLst/>
                <a:cxnLst>
                  <a:cxn ang="3">
                    <a:pos x="hc" y="t"/>
                  </a:cxn>
                  <a:cxn ang="cd2">
                    <a:pos x="l" y="vc"/>
                  </a:cxn>
                  <a:cxn ang="cd4">
                    <a:pos x="hc" y="b"/>
                  </a:cxn>
                  <a:cxn ang="0">
                    <a:pos x="r" y="vc"/>
                  </a:cxn>
                </a:cxnLst>
                <a:rect l="l" t="t" r="r" b="b"/>
                <a:pathLst>
                  <a:path w="18062" h="5102">
                    <a:moveTo>
                      <a:pt x="520" y="0"/>
                    </a:moveTo>
                    <a:lnTo>
                      <a:pt x="18062" y="0"/>
                    </a:lnTo>
                    <a:lnTo>
                      <a:pt x="11531" y="5102"/>
                    </a:lnTo>
                    <a:lnTo>
                      <a:pt x="3669" y="5102"/>
                    </a:lnTo>
                    <a:lnTo>
                      <a:pt x="0" y="406"/>
                    </a:lnTo>
                    <a:lnTo>
                      <a:pt x="520" y="0"/>
                    </a:lnTo>
                    <a:close/>
                  </a:path>
                </a:pathLst>
              </a:custGeom>
              <a:solidFill>
                <a:srgbClr val="57A1B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3" name="任意多边形 12"/>
              <p:cNvSpPr/>
              <p:nvPr/>
            </p:nvSpPr>
            <p:spPr>
              <a:xfrm rot="2280000">
                <a:off x="-24" y="1985"/>
                <a:ext cx="21259" cy="5100"/>
              </a:xfrm>
              <a:custGeom>
                <a:avLst/>
                <a:gdLst/>
                <a:ahLst/>
                <a:cxnLst>
                  <a:cxn ang="3">
                    <a:pos x="hc" y="t"/>
                  </a:cxn>
                  <a:cxn ang="cd2">
                    <a:pos x="l" y="vc"/>
                  </a:cxn>
                  <a:cxn ang="cd4">
                    <a:pos x="hc" y="b"/>
                  </a:cxn>
                  <a:cxn ang="0">
                    <a:pos x="r" y="vc"/>
                  </a:cxn>
                </a:cxnLst>
                <a:rect l="l" t="t" r="r" b="b"/>
                <a:pathLst>
                  <a:path w="21259" h="5100">
                    <a:moveTo>
                      <a:pt x="6528" y="0"/>
                    </a:moveTo>
                    <a:lnTo>
                      <a:pt x="19544" y="0"/>
                    </a:lnTo>
                    <a:lnTo>
                      <a:pt x="21259" y="2196"/>
                    </a:lnTo>
                    <a:lnTo>
                      <a:pt x="17542" y="5100"/>
                    </a:lnTo>
                    <a:lnTo>
                      <a:pt x="0" y="5100"/>
                    </a:lnTo>
                    <a:lnTo>
                      <a:pt x="6528" y="0"/>
                    </a:lnTo>
                    <a:close/>
                  </a:path>
                </a:pathLst>
              </a:custGeom>
              <a:solidFill>
                <a:srgbClr val="48576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17" name="矩形 16"/>
            <p:cNvSpPr/>
            <p:nvPr/>
          </p:nvSpPr>
          <p:spPr>
            <a:xfrm>
              <a:off x="560" y="490"/>
              <a:ext cx="18080" cy="98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3" name="组合 62"/>
          <p:cNvGrpSpPr/>
          <p:nvPr/>
        </p:nvGrpSpPr>
        <p:grpSpPr>
          <a:xfrm>
            <a:off x="622935" y="882015"/>
            <a:ext cx="467360" cy="262890"/>
            <a:chOff x="981" y="929"/>
            <a:chExt cx="736" cy="414"/>
          </a:xfrm>
        </p:grpSpPr>
        <p:cxnSp>
          <p:nvCxnSpPr>
            <p:cNvPr id="46" name="直接连接符 45"/>
            <p:cNvCxnSpPr/>
            <p:nvPr/>
          </p:nvCxnSpPr>
          <p:spPr>
            <a:xfrm>
              <a:off x="981" y="1343"/>
              <a:ext cx="737" cy="0"/>
            </a:xfrm>
            <a:prstGeom prst="line">
              <a:avLst/>
            </a:prstGeom>
            <a:ln w="69850">
              <a:solidFill>
                <a:srgbClr val="485766"/>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a:off x="981" y="1145"/>
              <a:ext cx="737" cy="0"/>
            </a:xfrm>
            <a:prstGeom prst="line">
              <a:avLst/>
            </a:prstGeom>
            <a:ln w="69850">
              <a:solidFill>
                <a:srgbClr val="57A1BB"/>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a:off x="981" y="929"/>
              <a:ext cx="737" cy="0"/>
            </a:xfrm>
            <a:prstGeom prst="line">
              <a:avLst/>
            </a:prstGeom>
            <a:ln w="69850">
              <a:solidFill>
                <a:srgbClr val="E9BF62"/>
              </a:solidFill>
            </a:ln>
          </p:spPr>
          <p:style>
            <a:lnRef idx="1">
              <a:schemeClr val="accent1"/>
            </a:lnRef>
            <a:fillRef idx="0">
              <a:schemeClr val="accent1"/>
            </a:fillRef>
            <a:effectRef idx="0">
              <a:schemeClr val="accent1"/>
            </a:effectRef>
            <a:fontRef idx="minor">
              <a:schemeClr val="tx1"/>
            </a:fontRef>
          </p:style>
        </p:cxnSp>
      </p:grpSp>
      <p:sp>
        <p:nvSpPr>
          <p:cNvPr id="4" name="标题 3"/>
          <p:cNvSpPr>
            <a:spLocks noGrp="1"/>
          </p:cNvSpPr>
          <p:nvPr>
            <p:ph type="title"/>
          </p:nvPr>
        </p:nvSpPr>
        <p:spPr>
          <a:xfrm>
            <a:off x="1223010" y="666750"/>
            <a:ext cx="9208135" cy="705485"/>
          </a:xfrm>
        </p:spPr>
        <p:txBody>
          <a:bodyPr>
            <a:normAutofit/>
          </a:bodyPr>
          <a:lstStyle/>
          <a:p>
            <a:r>
              <a:rPr lang="zh-CN" altLang="en-US"/>
              <a:t>卷积神经网络</a:t>
            </a:r>
            <a:r>
              <a:rPr lang="zh-CN" altLang="en-US" sz="1800"/>
              <a:t>（</a:t>
            </a:r>
            <a:r>
              <a:rPr lang="en-US" altLang="zh-CN" sz="1800"/>
              <a:t>Convolutional Neural Networks, CNN</a:t>
            </a:r>
            <a:r>
              <a:rPr lang="zh-CN" altLang="en-US" sz="1800"/>
              <a:t>）</a:t>
            </a:r>
            <a:endParaRPr lang="zh-CN" altLang="en-US" sz="1800"/>
          </a:p>
        </p:txBody>
      </p:sp>
      <p:sp>
        <p:nvSpPr>
          <p:cNvPr id="5" name="内容占位符 4"/>
          <p:cNvSpPr>
            <a:spLocks noGrp="1"/>
          </p:cNvSpPr>
          <p:nvPr>
            <p:ph idx="1"/>
          </p:nvPr>
        </p:nvSpPr>
        <p:spPr>
          <a:xfrm>
            <a:off x="623005" y="1407850"/>
            <a:ext cx="10969200" cy="4759200"/>
          </a:xfrm>
        </p:spPr>
        <p:txBody>
          <a:bodyPr/>
          <a:lstStyle/>
          <a:p>
            <a:pPr marL="0" indent="0">
              <a:buNone/>
            </a:pPr>
            <a:r>
              <a:rPr lang="en-US" altLang="zh-CN" sz="2000"/>
              <a:t>      </a:t>
            </a:r>
            <a:r>
              <a:rPr lang="zh-CN" altLang="en-US" sz="2000">
                <a:solidFill>
                  <a:schemeClr val="tx1"/>
                </a:solidFill>
              </a:rPr>
              <a:t>卷积网络在本质上是一种输入到输出的映射，它能够学习大量的输入和输出之间的映射关系，而不需要任何输入和输出之间的精确的数学表达式。</a:t>
            </a:r>
            <a:endParaRPr lang="zh-CN" altLang="en-US" sz="2000">
              <a:solidFill>
                <a:schemeClr val="tx1"/>
              </a:solidFill>
            </a:endParaRPr>
          </a:p>
          <a:p>
            <a:pPr marL="0" indent="0">
              <a:buNone/>
            </a:pPr>
            <a:r>
              <a:rPr lang="en-US" altLang="zh-CN" sz="2000">
                <a:solidFill>
                  <a:schemeClr val="tx1"/>
                </a:solidFill>
              </a:rPr>
              <a:t>      </a:t>
            </a:r>
            <a:r>
              <a:rPr lang="zh-CN" altLang="en-US" sz="2000">
                <a:solidFill>
                  <a:schemeClr val="tx1"/>
                </a:solidFill>
              </a:rPr>
              <a:t>CNN模型由输入层、卷积层（Relu激活函数）、池化层、全连接层（也就是DNN+softmax）、输出层组成。</a:t>
            </a:r>
            <a:endParaRPr lang="zh-CN" altLang="en-US" sz="2000">
              <a:solidFill>
                <a:schemeClr val="tx1"/>
              </a:solidFill>
            </a:endParaRPr>
          </a:p>
        </p:txBody>
      </p:sp>
      <p:pic>
        <p:nvPicPr>
          <p:cNvPr id="6" name="图片 5" descr="7391736cc1d4c2bee25d09fa0f7d3e74"/>
          <p:cNvPicPr>
            <a:picLocks noChangeAspect="1"/>
          </p:cNvPicPr>
          <p:nvPr/>
        </p:nvPicPr>
        <p:blipFill>
          <a:blip r:embed="rId1"/>
          <a:stretch>
            <a:fillRect/>
          </a:stretch>
        </p:blipFill>
        <p:spPr>
          <a:xfrm>
            <a:off x="528320" y="3667125"/>
            <a:ext cx="11063605" cy="2056130"/>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042160" y="0"/>
            <a:ext cx="15537180" cy="6858000"/>
            <a:chOff x="-3235" y="0"/>
            <a:chExt cx="24468" cy="10800"/>
          </a:xfrm>
        </p:grpSpPr>
        <p:grpSp>
          <p:nvGrpSpPr>
            <p:cNvPr id="16" name="组合 15"/>
            <p:cNvGrpSpPr/>
            <p:nvPr/>
          </p:nvGrpSpPr>
          <p:grpSpPr>
            <a:xfrm>
              <a:off x="-3235" y="0"/>
              <a:ext cx="24469" cy="10800"/>
              <a:chOff x="-3235" y="0"/>
              <a:chExt cx="24469" cy="10800"/>
            </a:xfrm>
          </p:grpSpPr>
          <p:sp>
            <p:nvSpPr>
              <p:cNvPr id="15" name="矩形 14"/>
              <p:cNvSpPr/>
              <p:nvPr/>
            </p:nvSpPr>
            <p:spPr>
              <a:xfrm>
                <a:off x="0" y="0"/>
                <a:ext cx="19200" cy="10800"/>
              </a:xfrm>
              <a:prstGeom prst="rect">
                <a:avLst/>
              </a:prstGeom>
              <a:solidFill>
                <a:srgbClr val="E9E1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等腰三角形 16"/>
              <p:cNvSpPr/>
              <p:nvPr/>
            </p:nvSpPr>
            <p:spPr>
              <a:xfrm rot="16200000">
                <a:off x="12473" y="1272"/>
                <a:ext cx="7999" cy="5454"/>
              </a:xfrm>
              <a:prstGeom prst="triangle">
                <a:avLst>
                  <a:gd name="adj" fmla="val 52262"/>
                </a:avLst>
              </a:prstGeom>
              <a:solidFill>
                <a:srgbClr val="E9BF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任意多边形 17"/>
              <p:cNvSpPr/>
              <p:nvPr/>
            </p:nvSpPr>
            <p:spPr>
              <a:xfrm rot="2280000">
                <a:off x="-3235" y="4699"/>
                <a:ext cx="18062" cy="5102"/>
              </a:xfrm>
              <a:custGeom>
                <a:avLst/>
                <a:gdLst/>
                <a:ahLst/>
                <a:cxnLst>
                  <a:cxn ang="3">
                    <a:pos x="hc" y="t"/>
                  </a:cxn>
                  <a:cxn ang="cd2">
                    <a:pos x="l" y="vc"/>
                  </a:cxn>
                  <a:cxn ang="cd4">
                    <a:pos x="hc" y="b"/>
                  </a:cxn>
                  <a:cxn ang="0">
                    <a:pos x="r" y="vc"/>
                  </a:cxn>
                </a:cxnLst>
                <a:rect l="l" t="t" r="r" b="b"/>
                <a:pathLst>
                  <a:path w="18062" h="5102">
                    <a:moveTo>
                      <a:pt x="520" y="0"/>
                    </a:moveTo>
                    <a:lnTo>
                      <a:pt x="18062" y="0"/>
                    </a:lnTo>
                    <a:lnTo>
                      <a:pt x="11531" y="5102"/>
                    </a:lnTo>
                    <a:lnTo>
                      <a:pt x="3669" y="5102"/>
                    </a:lnTo>
                    <a:lnTo>
                      <a:pt x="0" y="406"/>
                    </a:lnTo>
                    <a:lnTo>
                      <a:pt x="520" y="0"/>
                    </a:lnTo>
                    <a:close/>
                  </a:path>
                </a:pathLst>
              </a:custGeom>
              <a:solidFill>
                <a:srgbClr val="57A1B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9" name="任意多边形 18"/>
              <p:cNvSpPr/>
              <p:nvPr/>
            </p:nvSpPr>
            <p:spPr>
              <a:xfrm rot="2280000">
                <a:off x="-24" y="1985"/>
                <a:ext cx="21259" cy="5100"/>
              </a:xfrm>
              <a:custGeom>
                <a:avLst/>
                <a:gdLst/>
                <a:ahLst/>
                <a:cxnLst>
                  <a:cxn ang="3">
                    <a:pos x="hc" y="t"/>
                  </a:cxn>
                  <a:cxn ang="cd2">
                    <a:pos x="l" y="vc"/>
                  </a:cxn>
                  <a:cxn ang="cd4">
                    <a:pos x="hc" y="b"/>
                  </a:cxn>
                  <a:cxn ang="0">
                    <a:pos x="r" y="vc"/>
                  </a:cxn>
                </a:cxnLst>
                <a:rect l="l" t="t" r="r" b="b"/>
                <a:pathLst>
                  <a:path w="21259" h="5100">
                    <a:moveTo>
                      <a:pt x="6528" y="0"/>
                    </a:moveTo>
                    <a:lnTo>
                      <a:pt x="19544" y="0"/>
                    </a:lnTo>
                    <a:lnTo>
                      <a:pt x="21259" y="2196"/>
                    </a:lnTo>
                    <a:lnTo>
                      <a:pt x="17542" y="5100"/>
                    </a:lnTo>
                    <a:lnTo>
                      <a:pt x="0" y="5100"/>
                    </a:lnTo>
                    <a:lnTo>
                      <a:pt x="6528" y="0"/>
                    </a:lnTo>
                    <a:close/>
                  </a:path>
                </a:pathLst>
              </a:custGeom>
              <a:solidFill>
                <a:srgbClr val="48576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20" name="矩形 19"/>
            <p:cNvSpPr/>
            <p:nvPr/>
          </p:nvSpPr>
          <p:spPr>
            <a:xfrm>
              <a:off x="560" y="490"/>
              <a:ext cx="18080" cy="98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3" name="组合 62"/>
          <p:cNvGrpSpPr/>
          <p:nvPr/>
        </p:nvGrpSpPr>
        <p:grpSpPr>
          <a:xfrm>
            <a:off x="714375" y="882015"/>
            <a:ext cx="467360" cy="262890"/>
            <a:chOff x="981" y="929"/>
            <a:chExt cx="736" cy="414"/>
          </a:xfrm>
        </p:grpSpPr>
        <p:cxnSp>
          <p:nvCxnSpPr>
            <p:cNvPr id="46" name="直接连接符 45"/>
            <p:cNvCxnSpPr/>
            <p:nvPr/>
          </p:nvCxnSpPr>
          <p:spPr>
            <a:xfrm>
              <a:off x="981" y="1343"/>
              <a:ext cx="737" cy="0"/>
            </a:xfrm>
            <a:prstGeom prst="line">
              <a:avLst/>
            </a:prstGeom>
            <a:ln w="69850">
              <a:solidFill>
                <a:srgbClr val="485766"/>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a:off x="981" y="1145"/>
              <a:ext cx="737" cy="0"/>
            </a:xfrm>
            <a:prstGeom prst="line">
              <a:avLst/>
            </a:prstGeom>
            <a:ln w="69850">
              <a:solidFill>
                <a:srgbClr val="57A1BB"/>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a:off x="981" y="929"/>
              <a:ext cx="737" cy="0"/>
            </a:xfrm>
            <a:prstGeom prst="line">
              <a:avLst/>
            </a:prstGeom>
            <a:ln w="69850">
              <a:solidFill>
                <a:srgbClr val="E9BF62"/>
              </a:solidFill>
            </a:ln>
          </p:spPr>
          <p:style>
            <a:lnRef idx="1">
              <a:schemeClr val="accent1"/>
            </a:lnRef>
            <a:fillRef idx="0">
              <a:schemeClr val="accent1"/>
            </a:fillRef>
            <a:effectRef idx="0">
              <a:schemeClr val="accent1"/>
            </a:effectRef>
            <a:fontRef idx="minor">
              <a:schemeClr val="tx1"/>
            </a:fontRef>
          </p:style>
        </p:cxnSp>
      </p:grpSp>
      <p:sp>
        <p:nvSpPr>
          <p:cNvPr id="3" name="灯片编号占位符 2"/>
          <p:cNvSpPr>
            <a:spLocks noGrp="1"/>
          </p:cNvSpPr>
          <p:nvPr>
            <p:ph type="sldNum" sz="quarter" idx="12"/>
          </p:nvPr>
        </p:nvSpPr>
        <p:spPr>
          <a:xfrm>
            <a:off x="8969040" y="6314400"/>
            <a:ext cx="2700000" cy="316800"/>
          </a:xfrm>
        </p:spPr>
        <p:txBody>
          <a:bodyPr/>
          <a:lstStyle/>
          <a:p>
            <a:pPr lvl="0"/>
            <a:fld id="{9A0DB2DC-4C9A-4742-B13C-FB6460FD3503}" type="slidenum">
              <a:rPr lang="zh-CN" altLang="en-US" dirty="0"/>
            </a:fld>
            <a:endParaRPr lang="zh-CN" altLang="en-US" dirty="0">
              <a:ea typeface="宋体" panose="02010600030101010101" pitchFamily="2" charset="-122"/>
            </a:endParaRPr>
          </a:p>
        </p:txBody>
      </p:sp>
      <p:sp>
        <p:nvSpPr>
          <p:cNvPr id="4" name="文本框 3"/>
          <p:cNvSpPr txBox="1"/>
          <p:nvPr/>
        </p:nvSpPr>
        <p:spPr>
          <a:xfrm>
            <a:off x="1349375" y="727710"/>
            <a:ext cx="6096000" cy="583565"/>
          </a:xfrm>
          <a:prstGeom prst="rect">
            <a:avLst/>
          </a:prstGeom>
          <a:noFill/>
        </p:spPr>
        <p:txBody>
          <a:bodyPr wrap="square" rtlCol="0" anchor="t">
            <a:spAutoFit/>
          </a:bodyPr>
          <a:lstStyle/>
          <a:p>
            <a:r>
              <a:rPr lang="en-US" altLang="zh-CN" sz="3200" b="1">
                <a:sym typeface="+mn-ea"/>
              </a:rPr>
              <a:t>AC</a:t>
            </a:r>
            <a:r>
              <a:rPr lang="zh-CN" altLang="en-US" sz="3200" b="1">
                <a:sym typeface="+mn-ea"/>
              </a:rPr>
              <a:t>Net</a:t>
            </a:r>
            <a:r>
              <a:rPr lang="zh-CN" sz="3200" b="1">
                <a:sym typeface="+mn-ea"/>
              </a:rPr>
              <a:t>（</a:t>
            </a:r>
            <a:r>
              <a:rPr lang="en-US" altLang="zh-CN" sz="3200" b="1">
                <a:sym typeface="+mn-ea"/>
              </a:rPr>
              <a:t>2019)</a:t>
            </a:r>
            <a:endParaRPr lang="en-US" altLang="zh-CN" sz="3200" b="1">
              <a:sym typeface="+mn-ea"/>
            </a:endParaRPr>
          </a:p>
        </p:txBody>
      </p:sp>
      <p:sp>
        <p:nvSpPr>
          <p:cNvPr id="5" name="文本框 4"/>
          <p:cNvSpPr txBox="1"/>
          <p:nvPr/>
        </p:nvSpPr>
        <p:spPr>
          <a:xfrm>
            <a:off x="714375" y="1449705"/>
            <a:ext cx="10955020" cy="2245360"/>
          </a:xfrm>
          <a:prstGeom prst="rect">
            <a:avLst/>
          </a:prstGeom>
          <a:noFill/>
        </p:spPr>
        <p:txBody>
          <a:bodyPr wrap="square" rtlCol="0" anchor="t">
            <a:spAutoFit/>
          </a:bodyPr>
          <a:lstStyle/>
          <a:p>
            <a:pPr marL="285750" indent="-285750">
              <a:buFont typeface="Arial" panose="020B0604020202020204" pitchFamily="34" charset="0"/>
              <a:buChar char="•"/>
            </a:pPr>
            <a:r>
              <a:rPr sz="2000" b="1">
                <a:latin typeface="微软雅黑" panose="020B0503020204020204" charset="-122"/>
                <a:ea typeface="微软雅黑" panose="020B0503020204020204" charset="-122"/>
                <a:cs typeface="微软雅黑" panose="020B0503020204020204" charset="-122"/>
                <a:sym typeface="+mn-ea"/>
              </a:rPr>
              <a:t>论文</a:t>
            </a:r>
            <a:r>
              <a:rPr sz="2000">
                <a:latin typeface="微软雅黑" panose="020B0503020204020204" charset="-122"/>
                <a:ea typeface="微软雅黑" panose="020B0503020204020204" charset="-122"/>
                <a:cs typeface="微软雅黑" panose="020B0503020204020204" charset="-122"/>
                <a:sym typeface="+mn-ea"/>
              </a:rPr>
              <a:t>：</a:t>
            </a:r>
            <a:r>
              <a:rPr sz="2000">
                <a:latin typeface="微软雅黑" panose="020B0503020204020204" charset="-122"/>
                <a:ea typeface="微软雅黑" panose="020B0503020204020204" charset="-122"/>
                <a:cs typeface="微软雅黑" panose="020B0503020204020204" charset="-122"/>
                <a:sym typeface="+mn-ea"/>
              </a:rPr>
              <a:t>ACNet: Strengthening the Kernel Skeletons for Powerful CNN via Asymmetric Convolution Blocks（ICCV 2019）</a:t>
            </a:r>
            <a:endParaRPr sz="2000">
              <a:latin typeface="微软雅黑" panose="020B0503020204020204" charset="-122"/>
              <a:ea typeface="微软雅黑" panose="020B0503020204020204" charset="-122"/>
              <a:cs typeface="微软雅黑" panose="020B0503020204020204" charset="-122"/>
              <a:sym typeface="+mn-ea"/>
            </a:endParaRPr>
          </a:p>
          <a:p>
            <a:pPr marL="285750" indent="-285750">
              <a:buFont typeface="Arial" panose="020B0604020202020204" pitchFamily="34" charset="0"/>
              <a:buChar char="•"/>
            </a:pPr>
            <a:r>
              <a:rPr sz="2000" b="1">
                <a:latin typeface="微软雅黑" panose="020B0503020204020204" charset="-122"/>
                <a:ea typeface="微软雅黑" panose="020B0503020204020204" charset="-122"/>
                <a:cs typeface="微软雅黑" panose="020B0503020204020204" charset="-122"/>
                <a:sym typeface="+mn-ea"/>
              </a:rPr>
              <a:t>代码</a:t>
            </a:r>
            <a:r>
              <a:rPr sz="2000">
                <a:latin typeface="微软雅黑" panose="020B0503020204020204" charset="-122"/>
                <a:ea typeface="微软雅黑" panose="020B0503020204020204" charset="-122"/>
                <a:cs typeface="微软雅黑" panose="020B0503020204020204" charset="-122"/>
                <a:sym typeface="+mn-ea"/>
              </a:rPr>
              <a:t>：https://github.com/DingXiaoH/ACNet</a:t>
            </a:r>
            <a:endParaRPr sz="2000">
              <a:latin typeface="微软雅黑" panose="020B0503020204020204" charset="-122"/>
              <a:ea typeface="微软雅黑" panose="020B0503020204020204" charset="-122"/>
              <a:cs typeface="微软雅黑" panose="020B0503020204020204" charset="-122"/>
              <a:sym typeface="+mn-ea"/>
            </a:endParaRPr>
          </a:p>
          <a:p>
            <a:pPr marL="285750" indent="-285750">
              <a:buFont typeface="Arial" panose="020B0604020202020204" pitchFamily="34" charset="0"/>
              <a:buChar char="•"/>
            </a:pPr>
            <a:r>
              <a:rPr sz="2000" b="1">
                <a:latin typeface="微软雅黑" panose="020B0503020204020204" charset="-122"/>
                <a:ea typeface="微软雅黑" panose="020B0503020204020204" charset="-122"/>
                <a:cs typeface="微软雅黑" panose="020B0503020204020204" charset="-122"/>
                <a:sym typeface="+mn-ea"/>
              </a:rPr>
              <a:t>动机</a:t>
            </a:r>
            <a:r>
              <a:rPr lang="zh-CN" sz="2000">
                <a:latin typeface="微软雅黑" panose="020B0503020204020204" charset="-122"/>
                <a:ea typeface="微软雅黑" panose="020B0503020204020204" charset="-122"/>
                <a:cs typeface="微软雅黑" panose="020B0503020204020204" charset="-122"/>
                <a:sym typeface="+mn-ea"/>
              </a:rPr>
              <a:t>：</a:t>
            </a:r>
            <a:r>
              <a:rPr sz="2000" b="1">
                <a:solidFill>
                  <a:srgbClr val="FF0000"/>
                </a:solidFill>
                <a:latin typeface="微软雅黑" panose="020B0503020204020204" charset="-122"/>
                <a:ea typeface="微软雅黑" panose="020B0503020204020204" charset="-122"/>
                <a:cs typeface="微软雅黑" panose="020B0503020204020204" charset="-122"/>
                <a:sym typeface="+mn-ea"/>
              </a:rPr>
              <a:t>增强特征提取效率</a:t>
            </a:r>
            <a:endParaRPr sz="2000">
              <a:latin typeface="微软雅黑" panose="020B0503020204020204" charset="-122"/>
              <a:ea typeface="微软雅黑" panose="020B0503020204020204" charset="-122"/>
              <a:cs typeface="微软雅黑" panose="020B0503020204020204" charset="-122"/>
              <a:sym typeface="+mn-ea"/>
            </a:endParaRPr>
          </a:p>
          <a:p>
            <a:pPr marL="285750" indent="-285750">
              <a:buFont typeface="Arial" panose="020B0604020202020204" pitchFamily="34" charset="0"/>
              <a:buChar char="•"/>
            </a:pPr>
            <a:r>
              <a:rPr lang="zh-CN" sz="2000" b="1">
                <a:latin typeface="微软雅黑" panose="020B0503020204020204" charset="-122"/>
                <a:ea typeface="微软雅黑" panose="020B0503020204020204" charset="-122"/>
                <a:cs typeface="微软雅黑" panose="020B0503020204020204" charset="-122"/>
                <a:sym typeface="+mn-ea"/>
              </a:rPr>
              <a:t>训练阶段</a:t>
            </a:r>
            <a:r>
              <a:rPr lang="zh-CN" sz="2000">
                <a:latin typeface="微软雅黑" panose="020B0503020204020204" charset="-122"/>
                <a:ea typeface="微软雅黑" panose="020B0503020204020204" charset="-122"/>
                <a:cs typeface="微软雅黑" panose="020B0503020204020204" charset="-122"/>
                <a:sym typeface="+mn-ea"/>
              </a:rPr>
              <a:t>：</a:t>
            </a:r>
            <a:r>
              <a:rPr sz="2000" b="1">
                <a:solidFill>
                  <a:srgbClr val="FF0000"/>
                </a:solidFill>
                <a:latin typeface="微软雅黑" panose="020B0503020204020204" charset="-122"/>
                <a:ea typeface="微软雅黑" panose="020B0503020204020204" charset="-122"/>
                <a:cs typeface="微软雅黑" panose="020B0503020204020204" charset="-122"/>
                <a:sym typeface="+mn-ea"/>
              </a:rPr>
              <a:t>将卷积核分成三个部分</a:t>
            </a:r>
            <a:r>
              <a:rPr sz="2000">
                <a:solidFill>
                  <a:schemeClr val="tx1"/>
                </a:solidFill>
                <a:latin typeface="微软雅黑" panose="020B0503020204020204" charset="-122"/>
                <a:ea typeface="微软雅黑" panose="020B0503020204020204" charset="-122"/>
                <a:cs typeface="微软雅黑" panose="020B0503020204020204" charset="-122"/>
                <a:sym typeface="+mn-ea"/>
              </a:rPr>
              <a:t>（如下图），称为非对称卷积(Asymmetric Convolution)，</a:t>
            </a:r>
            <a:r>
              <a:rPr sz="2000" b="1">
                <a:solidFill>
                  <a:srgbClr val="FF0000"/>
                </a:solidFill>
                <a:latin typeface="微软雅黑" panose="020B0503020204020204" charset="-122"/>
                <a:ea typeface="微软雅黑" panose="020B0503020204020204" charset="-122"/>
                <a:cs typeface="微软雅黑" panose="020B0503020204020204" charset="-122"/>
                <a:sym typeface="+mn-ea"/>
              </a:rPr>
              <a:t>以增强提取特征的能力横向卷积和纵向卷积可以提升网络对图像翻转的鲁棒性</a:t>
            </a:r>
            <a:endParaRPr sz="2000">
              <a:latin typeface="微软雅黑" panose="020B0503020204020204" charset="-122"/>
              <a:ea typeface="微软雅黑" panose="020B0503020204020204" charset="-122"/>
              <a:cs typeface="微软雅黑" panose="020B0503020204020204" charset="-122"/>
              <a:sym typeface="+mn-ea"/>
            </a:endParaRPr>
          </a:p>
          <a:p>
            <a:pPr marL="285750" indent="-285750">
              <a:buFont typeface="Arial" panose="020B0604020202020204" pitchFamily="34" charset="0"/>
              <a:buChar char="•"/>
            </a:pPr>
            <a:r>
              <a:rPr sz="2000" b="1">
                <a:latin typeface="微软雅黑" panose="020B0503020204020204" charset="-122"/>
                <a:ea typeface="微软雅黑" panose="020B0503020204020204" charset="-122"/>
                <a:cs typeface="微软雅黑" panose="020B0503020204020204" charset="-122"/>
                <a:sym typeface="+mn-ea"/>
              </a:rPr>
              <a:t>测试阶段</a:t>
            </a:r>
            <a:r>
              <a:rPr lang="zh-CN" sz="2000">
                <a:latin typeface="微软雅黑" panose="020B0503020204020204" charset="-122"/>
                <a:ea typeface="微软雅黑" panose="020B0503020204020204" charset="-122"/>
                <a:cs typeface="微软雅黑" panose="020B0503020204020204" charset="-122"/>
                <a:sym typeface="+mn-ea"/>
              </a:rPr>
              <a:t>：</a:t>
            </a:r>
            <a:r>
              <a:rPr sz="2000">
                <a:latin typeface="微软雅黑" panose="020B0503020204020204" charset="-122"/>
                <a:ea typeface="微软雅黑" panose="020B0503020204020204" charset="-122"/>
                <a:cs typeface="微软雅黑" panose="020B0503020204020204" charset="-122"/>
                <a:sym typeface="+mn-ea"/>
              </a:rPr>
              <a:t>卷积核完成了融合，在测试时与普通卷积核一样并不增加计算量</a:t>
            </a:r>
            <a:endParaRPr sz="2000">
              <a:latin typeface="微软雅黑" panose="020B0503020204020204" charset="-122"/>
              <a:ea typeface="微软雅黑" panose="020B0503020204020204" charset="-122"/>
              <a:cs typeface="微软雅黑" panose="020B0503020204020204" charset="-122"/>
              <a:sym typeface="+mn-ea"/>
            </a:endParaRPr>
          </a:p>
        </p:txBody>
      </p:sp>
      <p:pic>
        <p:nvPicPr>
          <p:cNvPr id="124" name="图片 123"/>
          <p:cNvPicPr/>
          <p:nvPr/>
        </p:nvPicPr>
        <p:blipFill>
          <a:blip r:embed="rId1"/>
          <a:srcRect b="50661"/>
          <a:stretch>
            <a:fillRect/>
          </a:stretch>
        </p:blipFill>
        <p:spPr>
          <a:xfrm>
            <a:off x="1349375" y="3809365"/>
            <a:ext cx="8532495" cy="2295525"/>
          </a:xfrm>
          <a:prstGeom prst="rect">
            <a:avLst/>
          </a:prstGeom>
          <a:noFill/>
          <a:ln w="9525">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054225" y="0"/>
            <a:ext cx="15537180" cy="6858000"/>
            <a:chOff x="-3235" y="0"/>
            <a:chExt cx="24468" cy="10800"/>
          </a:xfrm>
        </p:grpSpPr>
        <p:grpSp>
          <p:nvGrpSpPr>
            <p:cNvPr id="16" name="组合 15"/>
            <p:cNvGrpSpPr/>
            <p:nvPr/>
          </p:nvGrpSpPr>
          <p:grpSpPr>
            <a:xfrm>
              <a:off x="-3235" y="0"/>
              <a:ext cx="24469" cy="10800"/>
              <a:chOff x="-3235" y="0"/>
              <a:chExt cx="24469" cy="10800"/>
            </a:xfrm>
          </p:grpSpPr>
          <p:sp>
            <p:nvSpPr>
              <p:cNvPr id="15" name="矩形 14"/>
              <p:cNvSpPr/>
              <p:nvPr/>
            </p:nvSpPr>
            <p:spPr>
              <a:xfrm>
                <a:off x="0" y="0"/>
                <a:ext cx="19200" cy="10800"/>
              </a:xfrm>
              <a:prstGeom prst="rect">
                <a:avLst/>
              </a:prstGeom>
              <a:solidFill>
                <a:srgbClr val="E9E1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等腰三角形 16"/>
              <p:cNvSpPr/>
              <p:nvPr/>
            </p:nvSpPr>
            <p:spPr>
              <a:xfrm rot="16200000">
                <a:off x="12473" y="1272"/>
                <a:ext cx="7999" cy="5454"/>
              </a:xfrm>
              <a:prstGeom prst="triangle">
                <a:avLst>
                  <a:gd name="adj" fmla="val 52262"/>
                </a:avLst>
              </a:prstGeom>
              <a:solidFill>
                <a:srgbClr val="E9BF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任意多边形 17"/>
              <p:cNvSpPr/>
              <p:nvPr/>
            </p:nvSpPr>
            <p:spPr>
              <a:xfrm rot="2280000">
                <a:off x="-3235" y="4699"/>
                <a:ext cx="18062" cy="5102"/>
              </a:xfrm>
              <a:custGeom>
                <a:avLst/>
                <a:gdLst/>
                <a:ahLst/>
                <a:cxnLst>
                  <a:cxn ang="3">
                    <a:pos x="hc" y="t"/>
                  </a:cxn>
                  <a:cxn ang="cd2">
                    <a:pos x="l" y="vc"/>
                  </a:cxn>
                  <a:cxn ang="cd4">
                    <a:pos x="hc" y="b"/>
                  </a:cxn>
                  <a:cxn ang="0">
                    <a:pos x="r" y="vc"/>
                  </a:cxn>
                </a:cxnLst>
                <a:rect l="l" t="t" r="r" b="b"/>
                <a:pathLst>
                  <a:path w="18062" h="5102">
                    <a:moveTo>
                      <a:pt x="520" y="0"/>
                    </a:moveTo>
                    <a:lnTo>
                      <a:pt x="18062" y="0"/>
                    </a:lnTo>
                    <a:lnTo>
                      <a:pt x="11531" y="5102"/>
                    </a:lnTo>
                    <a:lnTo>
                      <a:pt x="3669" y="5102"/>
                    </a:lnTo>
                    <a:lnTo>
                      <a:pt x="0" y="406"/>
                    </a:lnTo>
                    <a:lnTo>
                      <a:pt x="520" y="0"/>
                    </a:lnTo>
                    <a:close/>
                  </a:path>
                </a:pathLst>
              </a:custGeom>
              <a:solidFill>
                <a:srgbClr val="57A1B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9" name="任意多边形 18"/>
              <p:cNvSpPr/>
              <p:nvPr/>
            </p:nvSpPr>
            <p:spPr>
              <a:xfrm rot="2280000">
                <a:off x="-24" y="1985"/>
                <a:ext cx="21259" cy="5100"/>
              </a:xfrm>
              <a:custGeom>
                <a:avLst/>
                <a:gdLst/>
                <a:ahLst/>
                <a:cxnLst>
                  <a:cxn ang="3">
                    <a:pos x="hc" y="t"/>
                  </a:cxn>
                  <a:cxn ang="cd2">
                    <a:pos x="l" y="vc"/>
                  </a:cxn>
                  <a:cxn ang="cd4">
                    <a:pos x="hc" y="b"/>
                  </a:cxn>
                  <a:cxn ang="0">
                    <a:pos x="r" y="vc"/>
                  </a:cxn>
                </a:cxnLst>
                <a:rect l="l" t="t" r="r" b="b"/>
                <a:pathLst>
                  <a:path w="21259" h="5100">
                    <a:moveTo>
                      <a:pt x="6528" y="0"/>
                    </a:moveTo>
                    <a:lnTo>
                      <a:pt x="19544" y="0"/>
                    </a:lnTo>
                    <a:lnTo>
                      <a:pt x="21259" y="2196"/>
                    </a:lnTo>
                    <a:lnTo>
                      <a:pt x="17542" y="5100"/>
                    </a:lnTo>
                    <a:lnTo>
                      <a:pt x="0" y="5100"/>
                    </a:lnTo>
                    <a:lnTo>
                      <a:pt x="6528" y="0"/>
                    </a:lnTo>
                    <a:close/>
                  </a:path>
                </a:pathLst>
              </a:custGeom>
              <a:solidFill>
                <a:srgbClr val="48576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20" name="矩形 19"/>
            <p:cNvSpPr/>
            <p:nvPr/>
          </p:nvSpPr>
          <p:spPr>
            <a:xfrm>
              <a:off x="560" y="490"/>
              <a:ext cx="18080" cy="98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3" name="组合 62"/>
          <p:cNvGrpSpPr/>
          <p:nvPr/>
        </p:nvGrpSpPr>
        <p:grpSpPr>
          <a:xfrm>
            <a:off x="622935" y="882015"/>
            <a:ext cx="467360" cy="262890"/>
            <a:chOff x="981" y="929"/>
            <a:chExt cx="736" cy="414"/>
          </a:xfrm>
        </p:grpSpPr>
        <p:cxnSp>
          <p:nvCxnSpPr>
            <p:cNvPr id="46" name="直接连接符 45"/>
            <p:cNvCxnSpPr/>
            <p:nvPr/>
          </p:nvCxnSpPr>
          <p:spPr>
            <a:xfrm>
              <a:off x="981" y="1343"/>
              <a:ext cx="737" cy="0"/>
            </a:xfrm>
            <a:prstGeom prst="line">
              <a:avLst/>
            </a:prstGeom>
            <a:ln w="69850">
              <a:solidFill>
                <a:srgbClr val="485766"/>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a:off x="981" y="1145"/>
              <a:ext cx="737" cy="0"/>
            </a:xfrm>
            <a:prstGeom prst="line">
              <a:avLst/>
            </a:prstGeom>
            <a:ln w="69850">
              <a:solidFill>
                <a:srgbClr val="57A1BB"/>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a:off x="981" y="929"/>
              <a:ext cx="737" cy="0"/>
            </a:xfrm>
            <a:prstGeom prst="line">
              <a:avLst/>
            </a:prstGeom>
            <a:ln w="69850">
              <a:solidFill>
                <a:srgbClr val="E9BF62"/>
              </a:solidFill>
            </a:ln>
          </p:spPr>
          <p:style>
            <a:lnRef idx="1">
              <a:schemeClr val="accent1"/>
            </a:lnRef>
            <a:fillRef idx="0">
              <a:schemeClr val="accent1"/>
            </a:fillRef>
            <a:effectRef idx="0">
              <a:schemeClr val="accent1"/>
            </a:effectRef>
            <a:fontRef idx="minor">
              <a:schemeClr val="tx1"/>
            </a:fontRef>
          </p:style>
        </p:cxnSp>
      </p:grpSp>
      <p:sp>
        <p:nvSpPr>
          <p:cNvPr id="3" name="灯片编号占位符 2"/>
          <p:cNvSpPr>
            <a:spLocks noGrp="1"/>
          </p:cNvSpPr>
          <p:nvPr>
            <p:ph type="sldNum" sz="quarter" idx="12"/>
          </p:nvPr>
        </p:nvSpPr>
        <p:spPr/>
        <p:txBody>
          <a:bodyPr/>
          <a:lstStyle/>
          <a:p>
            <a:pPr lvl="0"/>
            <a:fld id="{9A0DB2DC-4C9A-4742-B13C-FB6460FD3503}" type="slidenum">
              <a:rPr lang="zh-CN" altLang="en-US" dirty="0"/>
            </a:fld>
            <a:endParaRPr lang="zh-CN" altLang="en-US" dirty="0">
              <a:ea typeface="宋体" panose="02010600030101010101" pitchFamily="2" charset="-122"/>
            </a:endParaRPr>
          </a:p>
        </p:txBody>
      </p:sp>
      <p:sp>
        <p:nvSpPr>
          <p:cNvPr id="4" name="文本框 3"/>
          <p:cNvSpPr txBox="1"/>
          <p:nvPr/>
        </p:nvSpPr>
        <p:spPr>
          <a:xfrm>
            <a:off x="1257935" y="727710"/>
            <a:ext cx="6096000" cy="583565"/>
          </a:xfrm>
          <a:prstGeom prst="rect">
            <a:avLst/>
          </a:prstGeom>
          <a:noFill/>
        </p:spPr>
        <p:txBody>
          <a:bodyPr wrap="square" rtlCol="0" anchor="t">
            <a:spAutoFit/>
          </a:bodyPr>
          <a:lstStyle/>
          <a:p>
            <a:r>
              <a:rPr lang="en-US" altLang="zh-CN" sz="3200" b="1">
                <a:sym typeface="+mn-ea"/>
              </a:rPr>
              <a:t>HarD</a:t>
            </a:r>
            <a:r>
              <a:rPr lang="zh-CN" altLang="en-US" sz="3200" b="1">
                <a:sym typeface="+mn-ea"/>
              </a:rPr>
              <a:t>Net</a:t>
            </a:r>
            <a:r>
              <a:rPr lang="zh-CN" sz="3200" b="1">
                <a:sym typeface="+mn-ea"/>
              </a:rPr>
              <a:t>（</a:t>
            </a:r>
            <a:r>
              <a:rPr lang="en-US" altLang="zh-CN" sz="3200" b="1">
                <a:sym typeface="+mn-ea"/>
              </a:rPr>
              <a:t>2019)</a:t>
            </a:r>
            <a:endParaRPr lang="en-US" altLang="zh-CN" sz="3200" b="1">
              <a:sym typeface="+mn-ea"/>
            </a:endParaRPr>
          </a:p>
        </p:txBody>
      </p:sp>
      <p:sp>
        <p:nvSpPr>
          <p:cNvPr id="5" name="文本框 4"/>
          <p:cNvSpPr txBox="1"/>
          <p:nvPr/>
        </p:nvSpPr>
        <p:spPr>
          <a:xfrm>
            <a:off x="5400675" y="1485265"/>
            <a:ext cx="6028690" cy="4620895"/>
          </a:xfrm>
          <a:prstGeom prst="rect">
            <a:avLst/>
          </a:prstGeom>
          <a:noFill/>
        </p:spPr>
        <p:txBody>
          <a:bodyPr wrap="square" rtlCol="0" anchor="t">
            <a:noAutofit/>
          </a:bodyPr>
          <a:lstStyle/>
          <a:p>
            <a:pPr indent="0">
              <a:buFont typeface="Arial" panose="020B0604020202020204" pitchFamily="34" charset="0"/>
              <a:buNone/>
            </a:pPr>
            <a:r>
              <a:rPr lang="zh-CN" sz="2000" b="1">
                <a:latin typeface="微软雅黑" panose="020B0503020204020204" charset="-122"/>
                <a:ea typeface="微软雅黑" panose="020B0503020204020204" charset="-122"/>
                <a:cs typeface="微软雅黑" panose="020B0503020204020204" charset="-122"/>
                <a:sym typeface="+mn-ea"/>
              </a:rPr>
              <a:t>论文</a:t>
            </a:r>
            <a:r>
              <a:rPr lang="zh-CN" sz="2000">
                <a:latin typeface="微软雅黑" panose="020B0503020204020204" charset="-122"/>
                <a:ea typeface="微软雅黑" panose="020B0503020204020204" charset="-122"/>
                <a:cs typeface="微软雅黑" panose="020B0503020204020204" charset="-122"/>
                <a:sym typeface="+mn-ea"/>
              </a:rPr>
              <a:t>：HarDNet: A Low Memory Traffic Network</a:t>
            </a:r>
            <a:endParaRPr lang="zh-CN" sz="2000">
              <a:latin typeface="微软雅黑" panose="020B0503020204020204" charset="-122"/>
              <a:ea typeface="微软雅黑" panose="020B0503020204020204" charset="-122"/>
              <a:cs typeface="微软雅黑" panose="020B0503020204020204" charset="-122"/>
              <a:sym typeface="+mn-ea"/>
            </a:endParaRPr>
          </a:p>
          <a:p>
            <a:pPr indent="0">
              <a:buFont typeface="Arial" panose="020B0604020202020204" pitchFamily="34" charset="0"/>
              <a:buNone/>
            </a:pPr>
            <a:endParaRPr lang="zh-CN" sz="2000">
              <a:latin typeface="微软雅黑" panose="020B0503020204020204" charset="-122"/>
              <a:ea typeface="微软雅黑" panose="020B0503020204020204" charset="-122"/>
              <a:cs typeface="微软雅黑" panose="020B0503020204020204" charset="-122"/>
              <a:sym typeface="+mn-ea"/>
            </a:endParaRPr>
          </a:p>
          <a:p>
            <a:pPr marL="342900" indent="-342900">
              <a:buFont typeface="Arial" panose="020B0604020202020204" pitchFamily="34" charset="0"/>
              <a:buChar char="•"/>
            </a:pPr>
            <a:r>
              <a:rPr lang="zh-CN" sz="2000" b="1">
                <a:latin typeface="微软雅黑" panose="020B0503020204020204" charset="-122"/>
                <a:ea typeface="微软雅黑" panose="020B0503020204020204" charset="-122"/>
                <a:cs typeface="微软雅黑" panose="020B0503020204020204" charset="-122"/>
                <a:sym typeface="+mn-ea"/>
              </a:rPr>
              <a:t>内容</a:t>
            </a:r>
            <a:r>
              <a:rPr lang="zh-CN" sz="2000">
                <a:latin typeface="微软雅黑" panose="020B0503020204020204" charset="-122"/>
                <a:ea typeface="微软雅黑" panose="020B0503020204020204" charset="-122"/>
                <a:cs typeface="微软雅黑" panose="020B0503020204020204" charset="-122"/>
                <a:sym typeface="+mn-ea"/>
              </a:rPr>
              <a:t>：提出了一种新的度量方法来评估卷积神经网络，通过估计其特征图的DRAM流量，这是影响系统功耗的一个关键因素。当计算密度较低时，流量可以比模型大小和操作计数更显著地影响推理时间。</a:t>
            </a:r>
            <a:r>
              <a:rPr lang="zh-CN" sz="2000" b="1">
                <a:solidFill>
                  <a:srgbClr val="FF0000"/>
                </a:solidFill>
                <a:latin typeface="微软雅黑" panose="020B0503020204020204" charset="-122"/>
                <a:ea typeface="微软雅黑" panose="020B0503020204020204" charset="-122"/>
                <a:cs typeface="微软雅黑" panose="020B0503020204020204" charset="-122"/>
                <a:sym typeface="+mn-ea"/>
              </a:rPr>
              <a:t>使用卷积输入/输出(CIO)作为DRAM流量的近似值，并提出了一种谐波密集连接网络(HarDNet)，该网络通过增加计算密度(MACs超过CIO)来实现高于CIO的精度，并实现高计算效率。</a:t>
            </a:r>
            <a:endParaRPr lang="zh-CN" sz="2000" b="1">
              <a:solidFill>
                <a:srgbClr val="FF0000"/>
              </a:solidFill>
              <a:latin typeface="微软雅黑" panose="020B0503020204020204" charset="-122"/>
              <a:ea typeface="微软雅黑" panose="020B0503020204020204" charset="-122"/>
              <a:cs typeface="微软雅黑" panose="020B0503020204020204" charset="-122"/>
              <a:sym typeface="+mn-ea"/>
            </a:endParaRPr>
          </a:p>
          <a:p>
            <a:pPr indent="0">
              <a:buFont typeface="Arial" panose="020B0604020202020204" pitchFamily="34" charset="0"/>
              <a:buNone/>
            </a:pPr>
            <a:endParaRPr lang="zh-CN" sz="2000" b="1">
              <a:solidFill>
                <a:srgbClr val="FF0000"/>
              </a:solidFill>
              <a:latin typeface="微软雅黑" panose="020B0503020204020204" charset="-122"/>
              <a:ea typeface="微软雅黑" panose="020B0503020204020204" charset="-122"/>
              <a:cs typeface="微软雅黑" panose="020B0503020204020204" charset="-122"/>
              <a:sym typeface="+mn-ea"/>
            </a:endParaRPr>
          </a:p>
          <a:p>
            <a:pPr marL="342900" indent="-342900">
              <a:buFont typeface="Arial" panose="020B0604020202020204" pitchFamily="34" charset="0"/>
              <a:buChar char="•"/>
            </a:pPr>
            <a:r>
              <a:rPr lang="zh-CN" sz="2000" b="1">
                <a:solidFill>
                  <a:schemeClr val="tx1"/>
                </a:solidFill>
                <a:latin typeface="微软雅黑" panose="020B0503020204020204" charset="-122"/>
                <a:ea typeface="微软雅黑" panose="020B0503020204020204" charset="-122"/>
                <a:cs typeface="微软雅黑" panose="020B0503020204020204" charset="-122"/>
                <a:sym typeface="+mn-ea"/>
              </a:rPr>
              <a:t>特点：</a:t>
            </a:r>
            <a:r>
              <a:rPr lang="zh-CN" sz="2000">
                <a:latin typeface="微软雅黑" panose="020B0503020204020204" charset="-122"/>
                <a:ea typeface="微软雅黑" panose="020B0503020204020204" charset="-122"/>
                <a:cs typeface="微软雅黑" panose="020B0503020204020204" charset="-122"/>
                <a:sym typeface="+mn-ea"/>
              </a:rPr>
              <a:t>HarDNet采用了深度可分离卷积，它</a:t>
            </a:r>
            <a:r>
              <a:rPr lang="zh-CN" sz="2000" b="1">
                <a:solidFill>
                  <a:srgbClr val="FF0000"/>
                </a:solidFill>
                <a:latin typeface="微软雅黑" panose="020B0503020204020204" charset="-122"/>
                <a:ea typeface="微软雅黑" panose="020B0503020204020204" charset="-122"/>
                <a:cs typeface="微软雅黑" panose="020B0503020204020204" charset="-122"/>
                <a:sym typeface="+mn-ea"/>
              </a:rPr>
              <a:t>显著地降低了模型的大小和计算复杂度</a:t>
            </a:r>
            <a:r>
              <a:rPr lang="zh-CN" sz="2000">
                <a:latin typeface="微软雅黑" panose="020B0503020204020204" charset="-122"/>
                <a:ea typeface="微软雅黑" panose="020B0503020204020204" charset="-122"/>
                <a:cs typeface="微软雅黑" panose="020B0503020204020204" charset="-122"/>
                <a:sym typeface="+mn-ea"/>
              </a:rPr>
              <a:t>。</a:t>
            </a:r>
            <a:endParaRPr lang="zh-CN" sz="2000">
              <a:latin typeface="微软雅黑" panose="020B0503020204020204" charset="-122"/>
              <a:ea typeface="微软雅黑" panose="020B0503020204020204" charset="-122"/>
              <a:cs typeface="微软雅黑" panose="020B0503020204020204" charset="-122"/>
              <a:sym typeface="+mn-ea"/>
            </a:endParaRPr>
          </a:p>
        </p:txBody>
      </p:sp>
      <p:pic>
        <p:nvPicPr>
          <p:cNvPr id="126" name="图片 125"/>
          <p:cNvPicPr/>
          <p:nvPr/>
        </p:nvPicPr>
        <p:blipFill>
          <a:blip r:embed="rId1"/>
          <a:srcRect b="7184"/>
          <a:stretch>
            <a:fillRect/>
          </a:stretch>
        </p:blipFill>
        <p:spPr>
          <a:xfrm>
            <a:off x="816610" y="1506220"/>
            <a:ext cx="4367530" cy="4313555"/>
          </a:xfrm>
          <a:prstGeom prst="rect">
            <a:avLst/>
          </a:prstGeom>
          <a:noFill/>
          <a:ln w="9525">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054225" y="0"/>
            <a:ext cx="15537180" cy="6858000"/>
            <a:chOff x="-3235" y="0"/>
            <a:chExt cx="24468" cy="10800"/>
          </a:xfrm>
        </p:grpSpPr>
        <p:grpSp>
          <p:nvGrpSpPr>
            <p:cNvPr id="16" name="组合 15"/>
            <p:cNvGrpSpPr/>
            <p:nvPr/>
          </p:nvGrpSpPr>
          <p:grpSpPr>
            <a:xfrm>
              <a:off x="-3235" y="0"/>
              <a:ext cx="24469" cy="10800"/>
              <a:chOff x="-3235" y="0"/>
              <a:chExt cx="24469" cy="10800"/>
            </a:xfrm>
          </p:grpSpPr>
          <p:sp>
            <p:nvSpPr>
              <p:cNvPr id="15" name="矩形 14"/>
              <p:cNvSpPr/>
              <p:nvPr/>
            </p:nvSpPr>
            <p:spPr>
              <a:xfrm>
                <a:off x="0" y="0"/>
                <a:ext cx="19200" cy="10800"/>
              </a:xfrm>
              <a:prstGeom prst="rect">
                <a:avLst/>
              </a:prstGeom>
              <a:solidFill>
                <a:srgbClr val="E9E1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等腰三角形 16"/>
              <p:cNvSpPr/>
              <p:nvPr/>
            </p:nvSpPr>
            <p:spPr>
              <a:xfrm rot="16200000">
                <a:off x="12473" y="1272"/>
                <a:ext cx="7999" cy="5454"/>
              </a:xfrm>
              <a:prstGeom prst="triangle">
                <a:avLst>
                  <a:gd name="adj" fmla="val 52262"/>
                </a:avLst>
              </a:prstGeom>
              <a:solidFill>
                <a:srgbClr val="E9BF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任意多边形 17"/>
              <p:cNvSpPr/>
              <p:nvPr/>
            </p:nvSpPr>
            <p:spPr>
              <a:xfrm rot="2280000">
                <a:off x="-3235" y="4699"/>
                <a:ext cx="18062" cy="5102"/>
              </a:xfrm>
              <a:custGeom>
                <a:avLst/>
                <a:gdLst/>
                <a:ahLst/>
                <a:cxnLst>
                  <a:cxn ang="3">
                    <a:pos x="hc" y="t"/>
                  </a:cxn>
                  <a:cxn ang="cd2">
                    <a:pos x="l" y="vc"/>
                  </a:cxn>
                  <a:cxn ang="cd4">
                    <a:pos x="hc" y="b"/>
                  </a:cxn>
                  <a:cxn ang="0">
                    <a:pos x="r" y="vc"/>
                  </a:cxn>
                </a:cxnLst>
                <a:rect l="l" t="t" r="r" b="b"/>
                <a:pathLst>
                  <a:path w="18062" h="5102">
                    <a:moveTo>
                      <a:pt x="520" y="0"/>
                    </a:moveTo>
                    <a:lnTo>
                      <a:pt x="18062" y="0"/>
                    </a:lnTo>
                    <a:lnTo>
                      <a:pt x="11531" y="5102"/>
                    </a:lnTo>
                    <a:lnTo>
                      <a:pt x="3669" y="5102"/>
                    </a:lnTo>
                    <a:lnTo>
                      <a:pt x="0" y="406"/>
                    </a:lnTo>
                    <a:lnTo>
                      <a:pt x="520" y="0"/>
                    </a:lnTo>
                    <a:close/>
                  </a:path>
                </a:pathLst>
              </a:custGeom>
              <a:solidFill>
                <a:srgbClr val="57A1B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9" name="任意多边形 18"/>
              <p:cNvSpPr/>
              <p:nvPr/>
            </p:nvSpPr>
            <p:spPr>
              <a:xfrm rot="2280000">
                <a:off x="-24" y="1985"/>
                <a:ext cx="21259" cy="5100"/>
              </a:xfrm>
              <a:custGeom>
                <a:avLst/>
                <a:gdLst/>
                <a:ahLst/>
                <a:cxnLst>
                  <a:cxn ang="3">
                    <a:pos x="hc" y="t"/>
                  </a:cxn>
                  <a:cxn ang="cd2">
                    <a:pos x="l" y="vc"/>
                  </a:cxn>
                  <a:cxn ang="cd4">
                    <a:pos x="hc" y="b"/>
                  </a:cxn>
                  <a:cxn ang="0">
                    <a:pos x="r" y="vc"/>
                  </a:cxn>
                </a:cxnLst>
                <a:rect l="l" t="t" r="r" b="b"/>
                <a:pathLst>
                  <a:path w="21259" h="5100">
                    <a:moveTo>
                      <a:pt x="6528" y="0"/>
                    </a:moveTo>
                    <a:lnTo>
                      <a:pt x="19544" y="0"/>
                    </a:lnTo>
                    <a:lnTo>
                      <a:pt x="21259" y="2196"/>
                    </a:lnTo>
                    <a:lnTo>
                      <a:pt x="17542" y="5100"/>
                    </a:lnTo>
                    <a:lnTo>
                      <a:pt x="0" y="5100"/>
                    </a:lnTo>
                    <a:lnTo>
                      <a:pt x="6528" y="0"/>
                    </a:lnTo>
                    <a:close/>
                  </a:path>
                </a:pathLst>
              </a:custGeom>
              <a:solidFill>
                <a:srgbClr val="48576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20" name="矩形 19"/>
            <p:cNvSpPr/>
            <p:nvPr/>
          </p:nvSpPr>
          <p:spPr>
            <a:xfrm>
              <a:off x="560" y="490"/>
              <a:ext cx="18080" cy="98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3" name="组合 62"/>
          <p:cNvGrpSpPr/>
          <p:nvPr/>
        </p:nvGrpSpPr>
        <p:grpSpPr>
          <a:xfrm>
            <a:off x="622935" y="882015"/>
            <a:ext cx="467360" cy="262890"/>
            <a:chOff x="981" y="929"/>
            <a:chExt cx="736" cy="414"/>
          </a:xfrm>
        </p:grpSpPr>
        <p:cxnSp>
          <p:nvCxnSpPr>
            <p:cNvPr id="46" name="直接连接符 45"/>
            <p:cNvCxnSpPr/>
            <p:nvPr/>
          </p:nvCxnSpPr>
          <p:spPr>
            <a:xfrm>
              <a:off x="981" y="1343"/>
              <a:ext cx="737" cy="0"/>
            </a:xfrm>
            <a:prstGeom prst="line">
              <a:avLst/>
            </a:prstGeom>
            <a:ln w="69850">
              <a:solidFill>
                <a:srgbClr val="485766"/>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a:off x="981" y="1145"/>
              <a:ext cx="737" cy="0"/>
            </a:xfrm>
            <a:prstGeom prst="line">
              <a:avLst/>
            </a:prstGeom>
            <a:ln w="69850">
              <a:solidFill>
                <a:srgbClr val="57A1BB"/>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a:off x="981" y="929"/>
              <a:ext cx="737" cy="0"/>
            </a:xfrm>
            <a:prstGeom prst="line">
              <a:avLst/>
            </a:prstGeom>
            <a:ln w="69850">
              <a:solidFill>
                <a:srgbClr val="E9BF62"/>
              </a:solidFill>
            </a:ln>
          </p:spPr>
          <p:style>
            <a:lnRef idx="1">
              <a:schemeClr val="accent1"/>
            </a:lnRef>
            <a:fillRef idx="0">
              <a:schemeClr val="accent1"/>
            </a:fillRef>
            <a:effectRef idx="0">
              <a:schemeClr val="accent1"/>
            </a:effectRef>
            <a:fontRef idx="minor">
              <a:schemeClr val="tx1"/>
            </a:fontRef>
          </p:style>
        </p:cxnSp>
      </p:grpSp>
      <p:sp>
        <p:nvSpPr>
          <p:cNvPr id="3" name="灯片编号占位符 2"/>
          <p:cNvSpPr>
            <a:spLocks noGrp="1"/>
          </p:cNvSpPr>
          <p:nvPr>
            <p:ph type="sldNum" sz="quarter" idx="12"/>
          </p:nvPr>
        </p:nvSpPr>
        <p:spPr/>
        <p:txBody>
          <a:bodyPr/>
          <a:lstStyle/>
          <a:p>
            <a:pPr lvl="0"/>
            <a:fld id="{9A0DB2DC-4C9A-4742-B13C-FB6460FD3503}" type="slidenum">
              <a:rPr lang="zh-CN" altLang="en-US" dirty="0"/>
            </a:fld>
            <a:endParaRPr lang="zh-CN" altLang="en-US" dirty="0">
              <a:ea typeface="宋体" panose="02010600030101010101" pitchFamily="2" charset="-122"/>
            </a:endParaRPr>
          </a:p>
        </p:txBody>
      </p:sp>
      <p:sp>
        <p:nvSpPr>
          <p:cNvPr id="4" name="文本框 3"/>
          <p:cNvSpPr txBox="1"/>
          <p:nvPr/>
        </p:nvSpPr>
        <p:spPr>
          <a:xfrm>
            <a:off x="1257935" y="727710"/>
            <a:ext cx="6096000" cy="583565"/>
          </a:xfrm>
          <a:prstGeom prst="rect">
            <a:avLst/>
          </a:prstGeom>
          <a:noFill/>
        </p:spPr>
        <p:txBody>
          <a:bodyPr wrap="square" rtlCol="0" anchor="t">
            <a:spAutoFit/>
          </a:bodyPr>
          <a:lstStyle/>
          <a:p>
            <a:r>
              <a:rPr lang="zh-CN" altLang="en-US" sz="3200" b="1">
                <a:sym typeface="+mn-ea"/>
              </a:rPr>
              <a:t>CSPDarkNet53</a:t>
            </a:r>
            <a:r>
              <a:rPr lang="zh-CN" sz="3200" b="1">
                <a:sym typeface="+mn-ea"/>
              </a:rPr>
              <a:t>（</a:t>
            </a:r>
            <a:r>
              <a:rPr lang="en-US" altLang="zh-CN" sz="3200" b="1">
                <a:sym typeface="+mn-ea"/>
              </a:rPr>
              <a:t>2020)</a:t>
            </a:r>
            <a:endParaRPr lang="en-US" altLang="zh-CN" sz="3200" b="1">
              <a:sym typeface="+mn-ea"/>
            </a:endParaRPr>
          </a:p>
        </p:txBody>
      </p:sp>
      <p:sp>
        <p:nvSpPr>
          <p:cNvPr id="5" name="文本框 4"/>
          <p:cNvSpPr txBox="1"/>
          <p:nvPr/>
        </p:nvSpPr>
        <p:spPr>
          <a:xfrm>
            <a:off x="6494145" y="2135505"/>
            <a:ext cx="4675505" cy="3169285"/>
          </a:xfrm>
          <a:prstGeom prst="rect">
            <a:avLst/>
          </a:prstGeom>
          <a:noFill/>
        </p:spPr>
        <p:txBody>
          <a:bodyPr wrap="square" rtlCol="0" anchor="t">
            <a:spAutoFit/>
          </a:bodyPr>
          <a:lstStyle/>
          <a:p>
            <a:pPr marL="342900" indent="-342900">
              <a:buFont typeface="Arial" panose="020B0604020202020204" pitchFamily="34" charset="0"/>
              <a:buChar char="•"/>
            </a:pPr>
            <a:r>
              <a:rPr lang="zh-CN" altLang="en-US" sz="2000" b="1">
                <a:latin typeface="微软雅黑" panose="020B0503020204020204" charset="-122"/>
                <a:ea typeface="微软雅黑" panose="020B0503020204020204" charset="-122"/>
                <a:cs typeface="微软雅黑" panose="020B0503020204020204" charset="-122"/>
                <a:sym typeface="+mn-ea"/>
              </a:rPr>
              <a:t>特点：</a:t>
            </a:r>
            <a:r>
              <a:rPr sz="2000">
                <a:latin typeface="微软雅黑" panose="020B0503020204020204" charset="-122"/>
                <a:ea typeface="微软雅黑" panose="020B0503020204020204" charset="-122"/>
                <a:cs typeface="微软雅黑" panose="020B0503020204020204" charset="-122"/>
                <a:sym typeface="+mn-ea"/>
              </a:rPr>
              <a:t>CSP-DarkNet，沿用网络的滤波器尺寸和整体结构，在每组Residual block加上一个Cross Stage Partial结构。并且，CSP-DarkNet中也</a:t>
            </a:r>
            <a:r>
              <a:rPr sz="2000" b="1">
                <a:solidFill>
                  <a:srgbClr val="FF0000"/>
                </a:solidFill>
                <a:latin typeface="微软雅黑" panose="020B0503020204020204" charset="-122"/>
                <a:ea typeface="微软雅黑" panose="020B0503020204020204" charset="-122"/>
                <a:cs typeface="微软雅黑" panose="020B0503020204020204" charset="-122"/>
                <a:sym typeface="+mn-ea"/>
              </a:rPr>
              <a:t>取消了Bottleneck的结构，减少了参数使其更容易训练</a:t>
            </a:r>
            <a:r>
              <a:rPr sz="2000">
                <a:latin typeface="微软雅黑" panose="020B0503020204020204" charset="-122"/>
                <a:ea typeface="微软雅黑" panose="020B0503020204020204" charset="-122"/>
                <a:cs typeface="微软雅黑" panose="020B0503020204020204" charset="-122"/>
                <a:sym typeface="+mn-ea"/>
              </a:rPr>
              <a:t>。</a:t>
            </a:r>
            <a:r>
              <a:rPr sz="2000" b="1">
                <a:solidFill>
                  <a:srgbClr val="FF0000"/>
                </a:solidFill>
                <a:latin typeface="微软雅黑" panose="020B0503020204020204" charset="-122"/>
                <a:ea typeface="微软雅黑" panose="020B0503020204020204" charset="-122"/>
                <a:cs typeface="微软雅黑" panose="020B0503020204020204" charset="-122"/>
                <a:sym typeface="+mn-ea"/>
              </a:rPr>
              <a:t>激活函数采用mish</a:t>
            </a:r>
            <a:r>
              <a:rPr sz="2000">
                <a:latin typeface="微软雅黑" panose="020B0503020204020204" charset="-122"/>
                <a:ea typeface="微软雅黑" panose="020B0503020204020204" charset="-122"/>
                <a:cs typeface="微软雅黑" panose="020B0503020204020204" charset="-122"/>
                <a:sym typeface="+mn-ea"/>
              </a:rPr>
              <a:t>。</a:t>
            </a:r>
            <a:endParaRPr sz="2000">
              <a:latin typeface="微软雅黑" panose="020B0503020204020204" charset="-122"/>
              <a:ea typeface="微软雅黑" panose="020B0503020204020204" charset="-122"/>
              <a:cs typeface="微软雅黑" panose="020B0503020204020204" charset="-122"/>
              <a:sym typeface="+mn-ea"/>
            </a:endParaRPr>
          </a:p>
          <a:p>
            <a:pPr indent="0">
              <a:buNone/>
            </a:pPr>
            <a:endParaRPr sz="2000">
              <a:latin typeface="微软雅黑" panose="020B0503020204020204" charset="-122"/>
              <a:ea typeface="微软雅黑" panose="020B0503020204020204" charset="-122"/>
              <a:cs typeface="微软雅黑" panose="020B0503020204020204" charset="-122"/>
              <a:sym typeface="+mn-ea"/>
            </a:endParaRPr>
          </a:p>
          <a:p>
            <a:pPr marL="342900" indent="-342900">
              <a:buFont typeface="Arial" panose="020B0604020202020204" pitchFamily="34" charset="0"/>
              <a:buChar char="•"/>
            </a:pPr>
            <a:r>
              <a:rPr lang="zh-CN" sz="2000" b="1">
                <a:latin typeface="微软雅黑" panose="020B0503020204020204" charset="-122"/>
                <a:ea typeface="微软雅黑" panose="020B0503020204020204" charset="-122"/>
                <a:cs typeface="微软雅黑" panose="020B0503020204020204" charset="-122"/>
                <a:sym typeface="+mn-ea"/>
              </a:rPr>
              <a:t>应用</a:t>
            </a:r>
            <a:r>
              <a:rPr lang="zh-CN" sz="2000">
                <a:latin typeface="微软雅黑" panose="020B0503020204020204" charset="-122"/>
                <a:ea typeface="微软雅黑" panose="020B0503020204020204" charset="-122"/>
                <a:cs typeface="微软雅黑" panose="020B0503020204020204" charset="-122"/>
                <a:sym typeface="+mn-ea"/>
              </a:rPr>
              <a:t>于</a:t>
            </a:r>
            <a:r>
              <a:rPr lang="en-US" altLang="zh-CN" sz="2000">
                <a:latin typeface="微软雅黑" panose="020B0503020204020204" charset="-122"/>
                <a:ea typeface="微软雅黑" panose="020B0503020204020204" charset="-122"/>
                <a:cs typeface="微软雅黑" panose="020B0503020204020204" charset="-122"/>
                <a:sym typeface="+mn-ea"/>
              </a:rPr>
              <a:t>YOLOv4 </a:t>
            </a:r>
            <a:r>
              <a:rPr lang="zh-CN" altLang="en-US" sz="2000">
                <a:latin typeface="微软雅黑" panose="020B0503020204020204" charset="-122"/>
                <a:ea typeface="微软雅黑" panose="020B0503020204020204" charset="-122"/>
                <a:cs typeface="微软雅黑" panose="020B0503020204020204" charset="-122"/>
                <a:sym typeface="+mn-ea"/>
              </a:rPr>
              <a:t>目标检测模型，作为</a:t>
            </a:r>
            <a:r>
              <a:rPr lang="zh-CN" altLang="en-US" sz="2000" b="1">
                <a:solidFill>
                  <a:srgbClr val="FF0000"/>
                </a:solidFill>
                <a:latin typeface="微软雅黑" panose="020B0503020204020204" charset="-122"/>
                <a:ea typeface="微软雅黑" panose="020B0503020204020204" charset="-122"/>
                <a:cs typeface="微软雅黑" panose="020B0503020204020204" charset="-122"/>
                <a:sym typeface="+mn-ea"/>
              </a:rPr>
              <a:t>主干特征提取网络</a:t>
            </a:r>
            <a:r>
              <a:rPr lang="zh-CN" altLang="en-US" sz="2000">
                <a:latin typeface="微软雅黑" panose="020B0503020204020204" charset="-122"/>
                <a:ea typeface="微软雅黑" panose="020B0503020204020204" charset="-122"/>
                <a:cs typeface="微软雅黑" panose="020B0503020204020204" charset="-122"/>
                <a:sym typeface="+mn-ea"/>
              </a:rPr>
              <a:t>。</a:t>
            </a:r>
            <a:endParaRPr lang="zh-CN" altLang="en-US" sz="2000">
              <a:latin typeface="微软雅黑" panose="020B0503020204020204" charset="-122"/>
              <a:ea typeface="微软雅黑" panose="020B0503020204020204" charset="-122"/>
              <a:cs typeface="微软雅黑" panose="020B0503020204020204" charset="-122"/>
              <a:sym typeface="+mn-ea"/>
            </a:endParaRPr>
          </a:p>
        </p:txBody>
      </p:sp>
      <p:pic>
        <p:nvPicPr>
          <p:cNvPr id="114" name="图片 113"/>
          <p:cNvPicPr/>
          <p:nvPr/>
        </p:nvPicPr>
        <p:blipFill>
          <a:blip r:embed="rId1"/>
          <a:srcRect b="3757"/>
          <a:stretch>
            <a:fillRect/>
          </a:stretch>
        </p:blipFill>
        <p:spPr>
          <a:xfrm>
            <a:off x="775335" y="1990090"/>
            <a:ext cx="5709920" cy="3836035"/>
          </a:xfrm>
          <a:prstGeom prst="rect">
            <a:avLst/>
          </a:prstGeom>
          <a:noFill/>
          <a:ln w="9525">
            <a:noFill/>
          </a:ln>
        </p:spPr>
      </p:pic>
      <p:sp>
        <p:nvSpPr>
          <p:cNvPr id="6" name="文本框 5"/>
          <p:cNvSpPr txBox="1"/>
          <p:nvPr/>
        </p:nvSpPr>
        <p:spPr>
          <a:xfrm>
            <a:off x="622935" y="1481455"/>
            <a:ext cx="10627995" cy="398780"/>
          </a:xfrm>
          <a:prstGeom prst="rect">
            <a:avLst/>
          </a:prstGeom>
          <a:noFill/>
        </p:spPr>
        <p:txBody>
          <a:bodyPr wrap="square" rtlCol="0" anchor="t">
            <a:spAutoFit/>
          </a:bodyPr>
          <a:p>
            <a:pPr indent="0">
              <a:buNone/>
            </a:pPr>
            <a:r>
              <a:rPr lang="en-US" altLang="zh-CN" sz="2000" b="1">
                <a:latin typeface="微软雅黑" panose="020B0503020204020204" charset="-122"/>
                <a:ea typeface="微软雅黑" panose="020B0503020204020204" charset="-122"/>
                <a:cs typeface="微软雅黑" panose="020B0503020204020204" charset="-122"/>
                <a:sym typeface="+mn-ea"/>
              </a:rPr>
              <a:t>     </a:t>
            </a:r>
            <a:r>
              <a:rPr lang="zh-CN" altLang="en-US" sz="2000" b="1">
                <a:latin typeface="微软雅黑" panose="020B0503020204020204" charset="-122"/>
                <a:ea typeface="微软雅黑" panose="020B0503020204020204" charset="-122"/>
                <a:cs typeface="微软雅黑" panose="020B0503020204020204" charset="-122"/>
                <a:sym typeface="+mn-ea"/>
              </a:rPr>
              <a:t>论文</a:t>
            </a:r>
            <a:r>
              <a:rPr lang="zh-CN" altLang="en-US" sz="2000">
                <a:latin typeface="微软雅黑" panose="020B0503020204020204" charset="-122"/>
                <a:ea typeface="微软雅黑" panose="020B0503020204020204" charset="-122"/>
                <a:cs typeface="微软雅黑" panose="020B0503020204020204" charset="-122"/>
                <a:sym typeface="+mn-ea"/>
              </a:rPr>
              <a:t>：</a:t>
            </a:r>
            <a:r>
              <a:rPr lang="en-US" altLang="zh-CN" sz="2000">
                <a:latin typeface="微软雅黑" panose="020B0503020204020204" charset="-122"/>
                <a:ea typeface="微软雅黑" panose="020B0503020204020204" charset="-122"/>
                <a:cs typeface="微软雅黑" panose="020B0503020204020204" charset="-122"/>
                <a:sym typeface="+mn-ea"/>
              </a:rPr>
              <a:t>CSPNet: A New Backbone that can Enhance Learning Capability of CNN      </a:t>
            </a:r>
            <a:endParaRPr lang="zh-CN" altLang="en-US" sz="2000">
              <a:latin typeface="微软雅黑" panose="020B0503020204020204" charset="-122"/>
              <a:ea typeface="微软雅黑" panose="020B0503020204020204" charset="-122"/>
              <a:cs typeface="微软雅黑" panose="020B0503020204020204" charset="-122"/>
              <a:sym typeface="+mn-ea"/>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054225" y="0"/>
            <a:ext cx="15537180" cy="6858000"/>
            <a:chOff x="-3235" y="0"/>
            <a:chExt cx="24468" cy="10800"/>
          </a:xfrm>
        </p:grpSpPr>
        <p:grpSp>
          <p:nvGrpSpPr>
            <p:cNvPr id="16" name="组合 15"/>
            <p:cNvGrpSpPr/>
            <p:nvPr/>
          </p:nvGrpSpPr>
          <p:grpSpPr>
            <a:xfrm>
              <a:off x="-3235" y="0"/>
              <a:ext cx="24469" cy="10800"/>
              <a:chOff x="-3235" y="0"/>
              <a:chExt cx="24469" cy="10800"/>
            </a:xfrm>
          </p:grpSpPr>
          <p:sp>
            <p:nvSpPr>
              <p:cNvPr id="15" name="矩形 14"/>
              <p:cNvSpPr/>
              <p:nvPr/>
            </p:nvSpPr>
            <p:spPr>
              <a:xfrm>
                <a:off x="0" y="0"/>
                <a:ext cx="19200" cy="10800"/>
              </a:xfrm>
              <a:prstGeom prst="rect">
                <a:avLst/>
              </a:prstGeom>
              <a:solidFill>
                <a:srgbClr val="E9E1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等腰三角形 16"/>
              <p:cNvSpPr/>
              <p:nvPr/>
            </p:nvSpPr>
            <p:spPr>
              <a:xfrm rot="16200000">
                <a:off x="12473" y="1272"/>
                <a:ext cx="7999" cy="5454"/>
              </a:xfrm>
              <a:prstGeom prst="triangle">
                <a:avLst>
                  <a:gd name="adj" fmla="val 52262"/>
                </a:avLst>
              </a:prstGeom>
              <a:solidFill>
                <a:srgbClr val="E9BF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任意多边形 17"/>
              <p:cNvSpPr/>
              <p:nvPr/>
            </p:nvSpPr>
            <p:spPr>
              <a:xfrm rot="2280000">
                <a:off x="-3235" y="4699"/>
                <a:ext cx="18062" cy="5102"/>
              </a:xfrm>
              <a:custGeom>
                <a:avLst/>
                <a:gdLst/>
                <a:ahLst/>
                <a:cxnLst>
                  <a:cxn ang="3">
                    <a:pos x="hc" y="t"/>
                  </a:cxn>
                  <a:cxn ang="cd2">
                    <a:pos x="l" y="vc"/>
                  </a:cxn>
                  <a:cxn ang="cd4">
                    <a:pos x="hc" y="b"/>
                  </a:cxn>
                  <a:cxn ang="0">
                    <a:pos x="r" y="vc"/>
                  </a:cxn>
                </a:cxnLst>
                <a:rect l="l" t="t" r="r" b="b"/>
                <a:pathLst>
                  <a:path w="18062" h="5102">
                    <a:moveTo>
                      <a:pt x="520" y="0"/>
                    </a:moveTo>
                    <a:lnTo>
                      <a:pt x="18062" y="0"/>
                    </a:lnTo>
                    <a:lnTo>
                      <a:pt x="11531" y="5102"/>
                    </a:lnTo>
                    <a:lnTo>
                      <a:pt x="3669" y="5102"/>
                    </a:lnTo>
                    <a:lnTo>
                      <a:pt x="0" y="406"/>
                    </a:lnTo>
                    <a:lnTo>
                      <a:pt x="520" y="0"/>
                    </a:lnTo>
                    <a:close/>
                  </a:path>
                </a:pathLst>
              </a:custGeom>
              <a:solidFill>
                <a:srgbClr val="57A1B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9" name="任意多边形 18"/>
              <p:cNvSpPr/>
              <p:nvPr/>
            </p:nvSpPr>
            <p:spPr>
              <a:xfrm rot="2280000">
                <a:off x="-24" y="1985"/>
                <a:ext cx="21259" cy="5100"/>
              </a:xfrm>
              <a:custGeom>
                <a:avLst/>
                <a:gdLst/>
                <a:ahLst/>
                <a:cxnLst>
                  <a:cxn ang="3">
                    <a:pos x="hc" y="t"/>
                  </a:cxn>
                  <a:cxn ang="cd2">
                    <a:pos x="l" y="vc"/>
                  </a:cxn>
                  <a:cxn ang="cd4">
                    <a:pos x="hc" y="b"/>
                  </a:cxn>
                  <a:cxn ang="0">
                    <a:pos x="r" y="vc"/>
                  </a:cxn>
                </a:cxnLst>
                <a:rect l="l" t="t" r="r" b="b"/>
                <a:pathLst>
                  <a:path w="21259" h="5100">
                    <a:moveTo>
                      <a:pt x="6528" y="0"/>
                    </a:moveTo>
                    <a:lnTo>
                      <a:pt x="19544" y="0"/>
                    </a:lnTo>
                    <a:lnTo>
                      <a:pt x="21259" y="2196"/>
                    </a:lnTo>
                    <a:lnTo>
                      <a:pt x="17542" y="5100"/>
                    </a:lnTo>
                    <a:lnTo>
                      <a:pt x="0" y="5100"/>
                    </a:lnTo>
                    <a:lnTo>
                      <a:pt x="6528" y="0"/>
                    </a:lnTo>
                    <a:close/>
                  </a:path>
                </a:pathLst>
              </a:custGeom>
              <a:solidFill>
                <a:srgbClr val="48576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20" name="矩形 19"/>
            <p:cNvSpPr/>
            <p:nvPr/>
          </p:nvSpPr>
          <p:spPr>
            <a:xfrm>
              <a:off x="560" y="490"/>
              <a:ext cx="18080" cy="98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3" name="组合 62"/>
          <p:cNvGrpSpPr/>
          <p:nvPr/>
        </p:nvGrpSpPr>
        <p:grpSpPr>
          <a:xfrm>
            <a:off x="622935" y="882015"/>
            <a:ext cx="467360" cy="262890"/>
            <a:chOff x="981" y="929"/>
            <a:chExt cx="736" cy="414"/>
          </a:xfrm>
        </p:grpSpPr>
        <p:cxnSp>
          <p:nvCxnSpPr>
            <p:cNvPr id="46" name="直接连接符 45"/>
            <p:cNvCxnSpPr/>
            <p:nvPr/>
          </p:nvCxnSpPr>
          <p:spPr>
            <a:xfrm>
              <a:off x="981" y="1343"/>
              <a:ext cx="737" cy="0"/>
            </a:xfrm>
            <a:prstGeom prst="line">
              <a:avLst/>
            </a:prstGeom>
            <a:ln w="69850">
              <a:solidFill>
                <a:srgbClr val="485766"/>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a:off x="981" y="1145"/>
              <a:ext cx="737" cy="0"/>
            </a:xfrm>
            <a:prstGeom prst="line">
              <a:avLst/>
            </a:prstGeom>
            <a:ln w="69850">
              <a:solidFill>
                <a:srgbClr val="57A1BB"/>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a:off x="981" y="929"/>
              <a:ext cx="737" cy="0"/>
            </a:xfrm>
            <a:prstGeom prst="line">
              <a:avLst/>
            </a:prstGeom>
            <a:ln w="69850">
              <a:solidFill>
                <a:srgbClr val="E9BF62"/>
              </a:solidFill>
            </a:ln>
          </p:spPr>
          <p:style>
            <a:lnRef idx="1">
              <a:schemeClr val="accent1"/>
            </a:lnRef>
            <a:fillRef idx="0">
              <a:schemeClr val="accent1"/>
            </a:fillRef>
            <a:effectRef idx="0">
              <a:schemeClr val="accent1"/>
            </a:effectRef>
            <a:fontRef idx="minor">
              <a:schemeClr val="tx1"/>
            </a:fontRef>
          </p:style>
        </p:cxnSp>
      </p:grpSp>
      <p:sp>
        <p:nvSpPr>
          <p:cNvPr id="3" name="灯片编号占位符 2"/>
          <p:cNvSpPr>
            <a:spLocks noGrp="1"/>
          </p:cNvSpPr>
          <p:nvPr>
            <p:ph type="sldNum" sz="quarter" idx="12"/>
          </p:nvPr>
        </p:nvSpPr>
        <p:spPr/>
        <p:txBody>
          <a:bodyPr/>
          <a:lstStyle/>
          <a:p>
            <a:pPr lvl="0"/>
            <a:fld id="{9A0DB2DC-4C9A-4742-B13C-FB6460FD3503}" type="slidenum">
              <a:rPr lang="zh-CN" altLang="en-US" dirty="0"/>
            </a:fld>
            <a:endParaRPr lang="zh-CN" altLang="en-US" dirty="0">
              <a:ea typeface="宋体" panose="02010600030101010101" pitchFamily="2" charset="-122"/>
            </a:endParaRPr>
          </a:p>
        </p:txBody>
      </p:sp>
      <p:sp>
        <p:nvSpPr>
          <p:cNvPr id="4" name="文本框 3"/>
          <p:cNvSpPr txBox="1"/>
          <p:nvPr/>
        </p:nvSpPr>
        <p:spPr>
          <a:xfrm>
            <a:off x="1257935" y="727710"/>
            <a:ext cx="6096000" cy="583565"/>
          </a:xfrm>
          <a:prstGeom prst="rect">
            <a:avLst/>
          </a:prstGeom>
          <a:noFill/>
        </p:spPr>
        <p:txBody>
          <a:bodyPr wrap="square" rtlCol="0" anchor="t">
            <a:spAutoFit/>
          </a:bodyPr>
          <a:lstStyle/>
          <a:p>
            <a:r>
              <a:rPr lang="zh-CN" altLang="en-US" sz="3200" b="1">
                <a:sym typeface="+mn-ea"/>
              </a:rPr>
              <a:t>RepVGG</a:t>
            </a:r>
            <a:r>
              <a:rPr lang="zh-CN" sz="3200" b="1">
                <a:sym typeface="+mn-ea"/>
              </a:rPr>
              <a:t>（</a:t>
            </a:r>
            <a:r>
              <a:rPr lang="en-US" altLang="zh-CN" sz="3200" b="1">
                <a:sym typeface="+mn-ea"/>
              </a:rPr>
              <a:t>2021)</a:t>
            </a:r>
            <a:endParaRPr lang="en-US" altLang="zh-CN" sz="3200" b="1">
              <a:sym typeface="+mn-ea"/>
            </a:endParaRPr>
          </a:p>
        </p:txBody>
      </p:sp>
      <p:sp>
        <p:nvSpPr>
          <p:cNvPr id="6" name="文本框 5"/>
          <p:cNvSpPr txBox="1"/>
          <p:nvPr/>
        </p:nvSpPr>
        <p:spPr>
          <a:xfrm>
            <a:off x="5432425" y="2047875"/>
            <a:ext cx="5572125" cy="3540125"/>
          </a:xfrm>
          <a:prstGeom prst="rect">
            <a:avLst/>
          </a:prstGeom>
          <a:noFill/>
        </p:spPr>
        <p:txBody>
          <a:bodyPr wrap="square" rtlCol="0" anchor="t">
            <a:noAutofit/>
          </a:bodyPr>
          <a:p>
            <a:pPr marL="342900" indent="-342900">
              <a:buFont typeface="Arial" panose="020B0604020202020204" pitchFamily="34" charset="0"/>
              <a:buChar char="•"/>
            </a:pPr>
            <a:r>
              <a:rPr lang="zh-CN" altLang="en-US" sz="2000" b="1">
                <a:latin typeface="微软雅黑" panose="020B0503020204020204" charset="-122"/>
                <a:ea typeface="微软雅黑" panose="020B0503020204020204" charset="-122"/>
                <a:cs typeface="微软雅黑" panose="020B0503020204020204" charset="-122"/>
                <a:sym typeface="+mn-ea"/>
              </a:rPr>
              <a:t>特点：</a:t>
            </a:r>
            <a:endParaRPr lang="zh-CN" altLang="en-US" sz="2000" b="1">
              <a:latin typeface="微软雅黑" panose="020B0503020204020204" charset="-122"/>
              <a:ea typeface="微软雅黑" panose="020B0503020204020204" charset="-122"/>
              <a:cs typeface="微软雅黑" panose="020B0503020204020204" charset="-122"/>
              <a:sym typeface="+mn-ea"/>
            </a:endParaRPr>
          </a:p>
          <a:p>
            <a:pPr indent="0">
              <a:buFont typeface="Arial" panose="020B0604020202020204" pitchFamily="34" charset="0"/>
              <a:buNone/>
            </a:pPr>
            <a:r>
              <a:rPr lang="en-US" sz="2000">
                <a:solidFill>
                  <a:schemeClr val="tx1"/>
                </a:solidFill>
                <a:latin typeface="微软雅黑" panose="020B0503020204020204" charset="-122"/>
                <a:ea typeface="微软雅黑" panose="020B0503020204020204" charset="-122"/>
                <a:cs typeface="微软雅黑" panose="020B0503020204020204" charset="-122"/>
                <a:sym typeface="+mn-ea"/>
              </a:rPr>
              <a:t>1.  </a:t>
            </a:r>
            <a:r>
              <a:rPr sz="2000">
                <a:solidFill>
                  <a:schemeClr val="tx1"/>
                </a:solidFill>
                <a:latin typeface="微软雅黑" panose="020B0503020204020204" charset="-122"/>
                <a:ea typeface="微软雅黑" panose="020B0503020204020204" charset="-122"/>
                <a:cs typeface="微软雅黑" panose="020B0503020204020204" charset="-122"/>
                <a:sym typeface="+mn-ea"/>
              </a:rPr>
              <a:t>在训练时使用</a:t>
            </a:r>
            <a:r>
              <a:rPr sz="2000" b="1">
                <a:solidFill>
                  <a:srgbClr val="FF0000"/>
                </a:solidFill>
                <a:latin typeface="微软雅黑" panose="020B0503020204020204" charset="-122"/>
                <a:ea typeface="微软雅黑" panose="020B0503020204020204" charset="-122"/>
                <a:cs typeface="微软雅黑" panose="020B0503020204020204" charset="-122"/>
                <a:sym typeface="+mn-ea"/>
              </a:rPr>
              <a:t>高精度的多分支网络</a:t>
            </a:r>
            <a:r>
              <a:rPr sz="2000">
                <a:solidFill>
                  <a:schemeClr val="tx1"/>
                </a:solidFill>
                <a:latin typeface="微软雅黑" panose="020B0503020204020204" charset="-122"/>
                <a:ea typeface="微软雅黑" panose="020B0503020204020204" charset="-122"/>
                <a:cs typeface="微软雅黑" panose="020B0503020204020204" charset="-122"/>
                <a:sym typeface="+mn-ea"/>
              </a:rPr>
              <a:t>学习权值</a:t>
            </a:r>
            <a:endParaRPr sz="2000">
              <a:solidFill>
                <a:schemeClr val="tx1"/>
              </a:solidFill>
              <a:latin typeface="微软雅黑" panose="020B0503020204020204" charset="-122"/>
              <a:ea typeface="微软雅黑" panose="020B0503020204020204" charset="-122"/>
              <a:cs typeface="微软雅黑" panose="020B0503020204020204" charset="-122"/>
              <a:sym typeface="+mn-ea"/>
            </a:endParaRPr>
          </a:p>
          <a:p>
            <a:pPr indent="0">
              <a:buFont typeface="Arial" panose="020B0604020202020204" pitchFamily="34" charset="0"/>
              <a:buNone/>
            </a:pPr>
            <a:r>
              <a:rPr lang="en-US" sz="2000">
                <a:solidFill>
                  <a:schemeClr val="tx1"/>
                </a:solidFill>
                <a:latin typeface="微软雅黑" panose="020B0503020204020204" charset="-122"/>
                <a:ea typeface="微软雅黑" panose="020B0503020204020204" charset="-122"/>
                <a:cs typeface="微软雅黑" panose="020B0503020204020204" charset="-122"/>
                <a:sym typeface="+mn-ea"/>
              </a:rPr>
              <a:t>2.  </a:t>
            </a:r>
            <a:r>
              <a:rPr sz="2000">
                <a:solidFill>
                  <a:schemeClr val="tx1"/>
                </a:solidFill>
                <a:latin typeface="微软雅黑" panose="020B0503020204020204" charset="-122"/>
                <a:ea typeface="微软雅黑" panose="020B0503020204020204" charset="-122"/>
                <a:cs typeface="微软雅黑" panose="020B0503020204020204" charset="-122"/>
                <a:sym typeface="+mn-ea"/>
              </a:rPr>
              <a:t>在推理时使用</a:t>
            </a:r>
            <a:r>
              <a:rPr sz="2000" b="1">
                <a:solidFill>
                  <a:srgbClr val="FF0000"/>
                </a:solidFill>
                <a:latin typeface="微软雅黑" panose="020B0503020204020204" charset="-122"/>
                <a:ea typeface="微软雅黑" panose="020B0503020204020204" charset="-122"/>
                <a:cs typeface="微软雅黑" panose="020B0503020204020204" charset="-122"/>
                <a:sym typeface="+mn-ea"/>
              </a:rPr>
              <a:t>低延迟的单分支网络</a:t>
            </a:r>
            <a:endParaRPr sz="2000">
              <a:solidFill>
                <a:schemeClr val="tx1"/>
              </a:solidFill>
              <a:latin typeface="微软雅黑" panose="020B0503020204020204" charset="-122"/>
              <a:ea typeface="微软雅黑" panose="020B0503020204020204" charset="-122"/>
              <a:cs typeface="微软雅黑" panose="020B0503020204020204" charset="-122"/>
              <a:sym typeface="+mn-ea"/>
            </a:endParaRPr>
          </a:p>
          <a:p>
            <a:pPr indent="0">
              <a:buFont typeface="Arial" panose="020B0604020202020204" pitchFamily="34" charset="0"/>
              <a:buNone/>
            </a:pPr>
            <a:r>
              <a:rPr lang="en-US" sz="2000">
                <a:solidFill>
                  <a:schemeClr val="tx1"/>
                </a:solidFill>
                <a:latin typeface="微软雅黑" panose="020B0503020204020204" charset="-122"/>
                <a:ea typeface="微软雅黑" panose="020B0503020204020204" charset="-122"/>
                <a:cs typeface="微软雅黑" panose="020B0503020204020204" charset="-122"/>
                <a:sym typeface="+mn-ea"/>
              </a:rPr>
              <a:t>3.  </a:t>
            </a:r>
            <a:r>
              <a:rPr sz="2000">
                <a:solidFill>
                  <a:schemeClr val="tx1"/>
                </a:solidFill>
                <a:latin typeface="微软雅黑" panose="020B0503020204020204" charset="-122"/>
                <a:ea typeface="微软雅黑" panose="020B0503020204020204" charset="-122"/>
                <a:cs typeface="微软雅黑" panose="020B0503020204020204" charset="-122"/>
                <a:sym typeface="+mn-ea"/>
              </a:rPr>
              <a:t>通过新颖的</a:t>
            </a:r>
            <a:r>
              <a:rPr sz="2000" b="1">
                <a:solidFill>
                  <a:srgbClr val="FF0000"/>
                </a:solidFill>
                <a:latin typeface="微软雅黑" panose="020B0503020204020204" charset="-122"/>
                <a:ea typeface="微软雅黑" panose="020B0503020204020204" charset="-122"/>
                <a:cs typeface="微软雅黑" panose="020B0503020204020204" charset="-122"/>
                <a:sym typeface="+mn-ea"/>
              </a:rPr>
              <a:t>结构性重参数化</a:t>
            </a:r>
            <a:r>
              <a:rPr sz="2000">
                <a:solidFill>
                  <a:schemeClr val="tx1"/>
                </a:solidFill>
                <a:latin typeface="微软雅黑" panose="020B0503020204020204" charset="-122"/>
                <a:ea typeface="微软雅黑" panose="020B0503020204020204" charset="-122"/>
                <a:cs typeface="微软雅黑" panose="020B0503020204020204" charset="-122"/>
                <a:sym typeface="+mn-ea"/>
              </a:rPr>
              <a:t>(structural re-parameterization)将多分支网络的权值转移到简单网络中。</a:t>
            </a:r>
            <a:endParaRPr sz="2000">
              <a:solidFill>
                <a:schemeClr val="tx1"/>
              </a:solidFill>
              <a:latin typeface="微软雅黑" panose="020B0503020204020204" charset="-122"/>
              <a:ea typeface="微软雅黑" panose="020B0503020204020204" charset="-122"/>
              <a:cs typeface="微软雅黑" panose="020B0503020204020204" charset="-122"/>
              <a:sym typeface="+mn-ea"/>
            </a:endParaRPr>
          </a:p>
          <a:p>
            <a:pPr indent="0">
              <a:buFont typeface="Arial" panose="020B0604020202020204" pitchFamily="34" charset="0"/>
              <a:buNone/>
            </a:pPr>
            <a:endParaRPr sz="2000">
              <a:latin typeface="微软雅黑" panose="020B0503020204020204" charset="-122"/>
              <a:ea typeface="微软雅黑" panose="020B0503020204020204" charset="-122"/>
              <a:cs typeface="微软雅黑" panose="020B0503020204020204" charset="-122"/>
              <a:sym typeface="+mn-ea"/>
            </a:endParaRPr>
          </a:p>
          <a:p>
            <a:pPr marL="342900" indent="-342900">
              <a:buFont typeface="Arial" panose="020B0604020202020204" pitchFamily="34" charset="0"/>
              <a:buChar char="•"/>
            </a:pPr>
            <a:r>
              <a:rPr sz="2000">
                <a:latin typeface="微软雅黑" panose="020B0503020204020204" charset="-122"/>
                <a:ea typeface="微软雅黑" panose="020B0503020204020204" charset="-122"/>
                <a:cs typeface="微软雅黑" panose="020B0503020204020204" charset="-122"/>
                <a:sym typeface="+mn-ea"/>
              </a:rPr>
              <a:t>RepVGG模型的</a:t>
            </a:r>
            <a:r>
              <a:rPr sz="2000" b="1">
                <a:latin typeface="微软雅黑" panose="020B0503020204020204" charset="-122"/>
                <a:ea typeface="微软雅黑" panose="020B0503020204020204" charset="-122"/>
                <a:cs typeface="微软雅黑" panose="020B0503020204020204" charset="-122"/>
                <a:sym typeface="+mn-ea"/>
              </a:rPr>
              <a:t>基本架构</a:t>
            </a:r>
            <a:r>
              <a:rPr sz="2000">
                <a:latin typeface="微软雅黑" panose="020B0503020204020204" charset="-122"/>
                <a:ea typeface="微软雅黑" panose="020B0503020204020204" charset="-122"/>
                <a:cs typeface="微软雅黑" panose="020B0503020204020204" charset="-122"/>
                <a:sym typeface="+mn-ea"/>
              </a:rPr>
              <a:t>：将20多层3x3卷积堆起来，分成5个stage，每个stage的第一层是stride=2的降采样，每个卷积层用ReLU作为激活函数。</a:t>
            </a:r>
            <a:endParaRPr sz="2000">
              <a:latin typeface="微软雅黑" panose="020B0503020204020204" charset="-122"/>
              <a:ea typeface="微软雅黑" panose="020B0503020204020204" charset="-122"/>
              <a:cs typeface="微软雅黑" panose="020B0503020204020204" charset="-122"/>
              <a:sym typeface="+mn-ea"/>
            </a:endParaRPr>
          </a:p>
        </p:txBody>
      </p:sp>
      <p:pic>
        <p:nvPicPr>
          <p:cNvPr id="115" name="图片 114"/>
          <p:cNvPicPr/>
          <p:nvPr/>
        </p:nvPicPr>
        <p:blipFill>
          <a:blip r:embed="rId1"/>
          <a:srcRect l="9041" r="8607" b="26400"/>
          <a:stretch>
            <a:fillRect/>
          </a:stretch>
        </p:blipFill>
        <p:spPr>
          <a:xfrm>
            <a:off x="837565" y="1960245"/>
            <a:ext cx="4338955" cy="4099560"/>
          </a:xfrm>
          <a:prstGeom prst="rect">
            <a:avLst/>
          </a:prstGeom>
          <a:noFill/>
          <a:ln w="9525">
            <a:noFill/>
          </a:ln>
        </p:spPr>
      </p:pic>
      <p:sp>
        <p:nvSpPr>
          <p:cNvPr id="7" name="文本框 6"/>
          <p:cNvSpPr txBox="1"/>
          <p:nvPr/>
        </p:nvSpPr>
        <p:spPr>
          <a:xfrm>
            <a:off x="1070610" y="1459865"/>
            <a:ext cx="6461125" cy="398780"/>
          </a:xfrm>
          <a:prstGeom prst="rect">
            <a:avLst/>
          </a:prstGeom>
          <a:noFill/>
        </p:spPr>
        <p:txBody>
          <a:bodyPr wrap="square" rtlCol="0" anchor="t">
            <a:spAutoFit/>
          </a:bodyPr>
          <a:p>
            <a:pPr indent="0">
              <a:buNone/>
            </a:pPr>
            <a:r>
              <a:rPr lang="zh-CN" altLang="en-US" sz="2000" b="1">
                <a:latin typeface="微软雅黑" panose="020B0503020204020204" charset="-122"/>
                <a:ea typeface="微软雅黑" panose="020B0503020204020204" charset="-122"/>
                <a:cs typeface="微软雅黑" panose="020B0503020204020204" charset="-122"/>
                <a:sym typeface="+mn-ea"/>
              </a:rPr>
              <a:t>论文</a:t>
            </a:r>
            <a:r>
              <a:rPr lang="zh-CN" altLang="en-US" sz="2000">
                <a:latin typeface="微软雅黑" panose="020B0503020204020204" charset="-122"/>
                <a:ea typeface="微软雅黑" panose="020B0503020204020204" charset="-122"/>
                <a:cs typeface="微软雅黑" panose="020B0503020204020204" charset="-122"/>
                <a:sym typeface="+mn-ea"/>
              </a:rPr>
              <a:t>：</a:t>
            </a:r>
            <a:r>
              <a:rPr lang="en-US" altLang="zh-CN">
                <a:latin typeface="微软雅黑" panose="020B0503020204020204" charset="-122"/>
                <a:ea typeface="微软雅黑" panose="020B0503020204020204" charset="-122"/>
                <a:cs typeface="微软雅黑" panose="020B0503020204020204" charset="-122"/>
                <a:sym typeface="+mn-ea"/>
              </a:rPr>
              <a:t>RepVGG: Making VGG-style ConvNets Great Again </a:t>
            </a:r>
            <a:endParaRPr sz="2000">
              <a:latin typeface="微软雅黑" panose="020B0503020204020204" charset="-122"/>
              <a:ea typeface="微软雅黑" panose="020B0503020204020204" charset="-122"/>
              <a:cs typeface="微软雅黑" panose="020B0503020204020204" charset="-122"/>
              <a:sym typeface="+mn-ea"/>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054225" y="0"/>
            <a:ext cx="15537180" cy="6858000"/>
            <a:chOff x="-3235" y="0"/>
            <a:chExt cx="24468" cy="10800"/>
          </a:xfrm>
        </p:grpSpPr>
        <p:grpSp>
          <p:nvGrpSpPr>
            <p:cNvPr id="16" name="组合 15"/>
            <p:cNvGrpSpPr/>
            <p:nvPr/>
          </p:nvGrpSpPr>
          <p:grpSpPr>
            <a:xfrm>
              <a:off x="-3235" y="0"/>
              <a:ext cx="24469" cy="10800"/>
              <a:chOff x="-3235" y="0"/>
              <a:chExt cx="24469" cy="10800"/>
            </a:xfrm>
          </p:grpSpPr>
          <p:sp>
            <p:nvSpPr>
              <p:cNvPr id="15" name="矩形 14"/>
              <p:cNvSpPr/>
              <p:nvPr/>
            </p:nvSpPr>
            <p:spPr>
              <a:xfrm>
                <a:off x="0" y="0"/>
                <a:ext cx="19200" cy="10800"/>
              </a:xfrm>
              <a:prstGeom prst="rect">
                <a:avLst/>
              </a:prstGeom>
              <a:solidFill>
                <a:srgbClr val="E9E1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等腰三角形 16"/>
              <p:cNvSpPr/>
              <p:nvPr/>
            </p:nvSpPr>
            <p:spPr>
              <a:xfrm rot="16200000">
                <a:off x="12473" y="1272"/>
                <a:ext cx="7999" cy="5454"/>
              </a:xfrm>
              <a:prstGeom prst="triangle">
                <a:avLst>
                  <a:gd name="adj" fmla="val 52262"/>
                </a:avLst>
              </a:prstGeom>
              <a:solidFill>
                <a:srgbClr val="E9BF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任意多边形 17"/>
              <p:cNvSpPr/>
              <p:nvPr/>
            </p:nvSpPr>
            <p:spPr>
              <a:xfrm rot="2280000">
                <a:off x="-3235" y="4699"/>
                <a:ext cx="18062" cy="5102"/>
              </a:xfrm>
              <a:custGeom>
                <a:avLst/>
                <a:gdLst/>
                <a:ahLst/>
                <a:cxnLst>
                  <a:cxn ang="3">
                    <a:pos x="hc" y="t"/>
                  </a:cxn>
                  <a:cxn ang="cd2">
                    <a:pos x="l" y="vc"/>
                  </a:cxn>
                  <a:cxn ang="cd4">
                    <a:pos x="hc" y="b"/>
                  </a:cxn>
                  <a:cxn ang="0">
                    <a:pos x="r" y="vc"/>
                  </a:cxn>
                </a:cxnLst>
                <a:rect l="l" t="t" r="r" b="b"/>
                <a:pathLst>
                  <a:path w="18062" h="5102">
                    <a:moveTo>
                      <a:pt x="520" y="0"/>
                    </a:moveTo>
                    <a:lnTo>
                      <a:pt x="18062" y="0"/>
                    </a:lnTo>
                    <a:lnTo>
                      <a:pt x="11531" y="5102"/>
                    </a:lnTo>
                    <a:lnTo>
                      <a:pt x="3669" y="5102"/>
                    </a:lnTo>
                    <a:lnTo>
                      <a:pt x="0" y="406"/>
                    </a:lnTo>
                    <a:lnTo>
                      <a:pt x="520" y="0"/>
                    </a:lnTo>
                    <a:close/>
                  </a:path>
                </a:pathLst>
              </a:custGeom>
              <a:solidFill>
                <a:srgbClr val="57A1B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9" name="任意多边形 18"/>
              <p:cNvSpPr/>
              <p:nvPr/>
            </p:nvSpPr>
            <p:spPr>
              <a:xfrm rot="2280000">
                <a:off x="-24" y="1985"/>
                <a:ext cx="21259" cy="5100"/>
              </a:xfrm>
              <a:custGeom>
                <a:avLst/>
                <a:gdLst/>
                <a:ahLst/>
                <a:cxnLst>
                  <a:cxn ang="3">
                    <a:pos x="hc" y="t"/>
                  </a:cxn>
                  <a:cxn ang="cd2">
                    <a:pos x="l" y="vc"/>
                  </a:cxn>
                  <a:cxn ang="cd4">
                    <a:pos x="hc" y="b"/>
                  </a:cxn>
                  <a:cxn ang="0">
                    <a:pos x="r" y="vc"/>
                  </a:cxn>
                </a:cxnLst>
                <a:rect l="l" t="t" r="r" b="b"/>
                <a:pathLst>
                  <a:path w="21259" h="5100">
                    <a:moveTo>
                      <a:pt x="6528" y="0"/>
                    </a:moveTo>
                    <a:lnTo>
                      <a:pt x="19544" y="0"/>
                    </a:lnTo>
                    <a:lnTo>
                      <a:pt x="21259" y="2196"/>
                    </a:lnTo>
                    <a:lnTo>
                      <a:pt x="17542" y="5100"/>
                    </a:lnTo>
                    <a:lnTo>
                      <a:pt x="0" y="5100"/>
                    </a:lnTo>
                    <a:lnTo>
                      <a:pt x="6528" y="0"/>
                    </a:lnTo>
                    <a:close/>
                  </a:path>
                </a:pathLst>
              </a:custGeom>
              <a:solidFill>
                <a:srgbClr val="48576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20" name="矩形 19"/>
            <p:cNvSpPr/>
            <p:nvPr/>
          </p:nvSpPr>
          <p:spPr>
            <a:xfrm>
              <a:off x="560" y="490"/>
              <a:ext cx="18080" cy="98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3" name="组合 62"/>
          <p:cNvGrpSpPr/>
          <p:nvPr/>
        </p:nvGrpSpPr>
        <p:grpSpPr>
          <a:xfrm>
            <a:off x="622935" y="882015"/>
            <a:ext cx="467360" cy="262890"/>
            <a:chOff x="981" y="929"/>
            <a:chExt cx="736" cy="414"/>
          </a:xfrm>
        </p:grpSpPr>
        <p:cxnSp>
          <p:nvCxnSpPr>
            <p:cNvPr id="46" name="直接连接符 45"/>
            <p:cNvCxnSpPr/>
            <p:nvPr/>
          </p:nvCxnSpPr>
          <p:spPr>
            <a:xfrm>
              <a:off x="981" y="1343"/>
              <a:ext cx="737" cy="0"/>
            </a:xfrm>
            <a:prstGeom prst="line">
              <a:avLst/>
            </a:prstGeom>
            <a:ln w="69850">
              <a:solidFill>
                <a:srgbClr val="485766"/>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a:off x="981" y="1145"/>
              <a:ext cx="737" cy="0"/>
            </a:xfrm>
            <a:prstGeom prst="line">
              <a:avLst/>
            </a:prstGeom>
            <a:ln w="69850">
              <a:solidFill>
                <a:srgbClr val="57A1BB"/>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a:off x="981" y="929"/>
              <a:ext cx="737" cy="0"/>
            </a:xfrm>
            <a:prstGeom prst="line">
              <a:avLst/>
            </a:prstGeom>
            <a:ln w="69850">
              <a:solidFill>
                <a:srgbClr val="E9BF62"/>
              </a:solidFill>
            </a:ln>
          </p:spPr>
          <p:style>
            <a:lnRef idx="1">
              <a:schemeClr val="accent1"/>
            </a:lnRef>
            <a:fillRef idx="0">
              <a:schemeClr val="accent1"/>
            </a:fillRef>
            <a:effectRef idx="0">
              <a:schemeClr val="accent1"/>
            </a:effectRef>
            <a:fontRef idx="minor">
              <a:schemeClr val="tx1"/>
            </a:fontRef>
          </p:style>
        </p:cxnSp>
      </p:grpSp>
      <p:sp>
        <p:nvSpPr>
          <p:cNvPr id="3" name="灯片编号占位符 2"/>
          <p:cNvSpPr>
            <a:spLocks noGrp="1"/>
          </p:cNvSpPr>
          <p:nvPr>
            <p:ph type="sldNum" sz="quarter" idx="12"/>
          </p:nvPr>
        </p:nvSpPr>
        <p:spPr/>
        <p:txBody>
          <a:bodyPr/>
          <a:lstStyle/>
          <a:p>
            <a:pPr lvl="0"/>
            <a:fld id="{9A0DB2DC-4C9A-4742-B13C-FB6460FD3503}" type="slidenum">
              <a:rPr lang="zh-CN" altLang="en-US" dirty="0"/>
            </a:fld>
            <a:endParaRPr lang="zh-CN" altLang="en-US" dirty="0">
              <a:ea typeface="宋体" panose="02010600030101010101" pitchFamily="2" charset="-122"/>
            </a:endParaRPr>
          </a:p>
        </p:txBody>
      </p:sp>
      <p:sp>
        <p:nvSpPr>
          <p:cNvPr id="4" name="文本框 3"/>
          <p:cNvSpPr txBox="1"/>
          <p:nvPr/>
        </p:nvSpPr>
        <p:spPr>
          <a:xfrm>
            <a:off x="1257935" y="727710"/>
            <a:ext cx="9015095" cy="583565"/>
          </a:xfrm>
          <a:prstGeom prst="rect">
            <a:avLst/>
          </a:prstGeom>
          <a:noFill/>
        </p:spPr>
        <p:txBody>
          <a:bodyPr wrap="square" rtlCol="0" anchor="t">
            <a:spAutoFit/>
          </a:bodyPr>
          <a:lstStyle/>
          <a:p>
            <a:r>
              <a:rPr lang="zh-CN" altLang="en-US" sz="3200" b="1">
                <a:sym typeface="+mn-ea"/>
              </a:rPr>
              <a:t>GBCNN(</a:t>
            </a:r>
            <a:r>
              <a:rPr lang="zh-CN" altLang="en-US" sz="3200" b="1">
                <a:sym typeface="+mn-ea"/>
              </a:rPr>
              <a:t>Granular Ball Neural Network)</a:t>
            </a:r>
            <a:r>
              <a:rPr lang="zh-CN" sz="3200" b="1">
                <a:sym typeface="+mn-ea"/>
              </a:rPr>
              <a:t>（</a:t>
            </a:r>
            <a:r>
              <a:rPr lang="en-US" altLang="zh-CN" sz="3200" b="1">
                <a:sym typeface="+mn-ea"/>
              </a:rPr>
              <a:t>2022)</a:t>
            </a:r>
            <a:endParaRPr lang="en-US" altLang="zh-CN" sz="3200" b="1">
              <a:sym typeface="+mn-ea"/>
            </a:endParaRPr>
          </a:p>
        </p:txBody>
      </p:sp>
      <p:sp>
        <p:nvSpPr>
          <p:cNvPr id="5" name="文本框 4"/>
          <p:cNvSpPr txBox="1"/>
          <p:nvPr/>
        </p:nvSpPr>
        <p:spPr>
          <a:xfrm>
            <a:off x="622935" y="1500505"/>
            <a:ext cx="10955020" cy="398780"/>
          </a:xfrm>
          <a:prstGeom prst="rect">
            <a:avLst/>
          </a:prstGeom>
          <a:noFill/>
        </p:spPr>
        <p:txBody>
          <a:bodyPr wrap="square" rtlCol="0" anchor="t">
            <a:spAutoFit/>
          </a:bodyPr>
          <a:lstStyle/>
          <a:p>
            <a:pPr indent="0">
              <a:buNone/>
            </a:pPr>
            <a:r>
              <a:rPr lang="en-US" altLang="zh-CN" sz="2000" b="1">
                <a:latin typeface="微软雅黑" panose="020B0503020204020204" charset="-122"/>
                <a:ea typeface="微软雅黑" panose="020B0503020204020204" charset="-122"/>
                <a:cs typeface="微软雅黑" panose="020B0503020204020204" charset="-122"/>
                <a:sym typeface="+mn-ea"/>
              </a:rPr>
              <a:t>     </a:t>
            </a:r>
            <a:r>
              <a:rPr lang="zh-CN" altLang="en-US" sz="2000" b="1">
                <a:latin typeface="微软雅黑" panose="020B0503020204020204" charset="-122"/>
                <a:ea typeface="微软雅黑" panose="020B0503020204020204" charset="-122"/>
                <a:cs typeface="微软雅黑" panose="020B0503020204020204" charset="-122"/>
                <a:sym typeface="+mn-ea"/>
              </a:rPr>
              <a:t>论文</a:t>
            </a:r>
            <a:r>
              <a:rPr sz="2000">
                <a:latin typeface="微软雅黑" panose="020B0503020204020204" charset="-122"/>
                <a:ea typeface="微软雅黑" panose="020B0503020204020204" charset="-122"/>
                <a:cs typeface="微软雅黑" panose="020B0503020204020204" charset="-122"/>
                <a:sym typeface="+mn-ea"/>
              </a:rPr>
              <a:t>：</a:t>
            </a:r>
            <a:r>
              <a:rPr>
                <a:latin typeface="微软雅黑" panose="020B0503020204020204" charset="-122"/>
                <a:ea typeface="微软雅黑" panose="020B0503020204020204" charset="-122"/>
                <a:cs typeface="微软雅黑" panose="020B0503020204020204" charset="-122"/>
                <a:sym typeface="+mn-ea"/>
              </a:rPr>
              <a:t>A Study of Deep CNN Model with Labeling Noise Based on Granular-ball Computing</a:t>
            </a:r>
            <a:endParaRPr lang="zh-CN">
              <a:latin typeface="微软雅黑" panose="020B0503020204020204" charset="-122"/>
              <a:ea typeface="微软雅黑" panose="020B0503020204020204" charset="-122"/>
              <a:cs typeface="微软雅黑" panose="020B0503020204020204" charset="-122"/>
              <a:sym typeface="+mn-ea"/>
            </a:endParaRPr>
          </a:p>
        </p:txBody>
      </p:sp>
      <p:pic>
        <p:nvPicPr>
          <p:cNvPr id="6" name="图片 1"/>
          <p:cNvPicPr>
            <a:picLocks noChangeAspect="1"/>
          </p:cNvPicPr>
          <p:nvPr/>
        </p:nvPicPr>
        <p:blipFill>
          <a:blip r:embed="rId1"/>
          <a:srcRect t="2375"/>
          <a:stretch>
            <a:fillRect/>
          </a:stretch>
        </p:blipFill>
        <p:spPr>
          <a:xfrm>
            <a:off x="685165" y="2214245"/>
            <a:ext cx="5116195" cy="3629660"/>
          </a:xfrm>
          <a:prstGeom prst="rect">
            <a:avLst/>
          </a:prstGeom>
        </p:spPr>
      </p:pic>
      <p:sp>
        <p:nvSpPr>
          <p:cNvPr id="7" name="文本框 6"/>
          <p:cNvSpPr txBox="1"/>
          <p:nvPr/>
        </p:nvSpPr>
        <p:spPr>
          <a:xfrm>
            <a:off x="5974080" y="2058035"/>
            <a:ext cx="5471795" cy="3375660"/>
          </a:xfrm>
          <a:prstGeom prst="rect">
            <a:avLst/>
          </a:prstGeom>
          <a:noFill/>
        </p:spPr>
        <p:txBody>
          <a:bodyPr wrap="square" rtlCol="0" anchor="t">
            <a:noAutofit/>
          </a:bodyPr>
          <a:lstStyle/>
          <a:p>
            <a:pPr indent="0">
              <a:buNone/>
            </a:pPr>
            <a:r>
              <a:rPr lang="zh-CN" sz="2000" b="1">
                <a:latin typeface="微软雅黑" panose="020B0503020204020204" charset="-122"/>
                <a:ea typeface="微软雅黑" panose="020B0503020204020204" charset="-122"/>
                <a:cs typeface="微软雅黑" panose="020B0503020204020204" charset="-122"/>
                <a:sym typeface="+mn-ea"/>
              </a:rPr>
              <a:t>特点</a:t>
            </a:r>
            <a:r>
              <a:rPr lang="zh-CN" sz="2000">
                <a:latin typeface="微软雅黑" panose="020B0503020204020204" charset="-122"/>
                <a:ea typeface="微软雅黑" panose="020B0503020204020204" charset="-122"/>
                <a:cs typeface="微软雅黑" panose="020B0503020204020204" charset="-122"/>
                <a:sym typeface="+mn-ea"/>
              </a:rPr>
              <a:t>：</a:t>
            </a:r>
            <a:endParaRPr lang="zh-CN" sz="2000">
              <a:latin typeface="微软雅黑" panose="020B0503020204020204" charset="-122"/>
              <a:ea typeface="微软雅黑" panose="020B0503020204020204" charset="-122"/>
              <a:cs typeface="微软雅黑" panose="020B0503020204020204" charset="-122"/>
              <a:sym typeface="+mn-ea"/>
            </a:endParaRPr>
          </a:p>
          <a:p>
            <a:pPr indent="0">
              <a:buNone/>
            </a:pPr>
            <a:endParaRPr lang="zh-CN" sz="2000">
              <a:latin typeface="微软雅黑" panose="020B0503020204020204" charset="-122"/>
              <a:ea typeface="微软雅黑" panose="020B0503020204020204" charset="-122"/>
              <a:cs typeface="微软雅黑" panose="020B0503020204020204" charset="-122"/>
              <a:sym typeface="+mn-ea"/>
            </a:endParaRPr>
          </a:p>
          <a:p>
            <a:pPr indent="0">
              <a:buNone/>
            </a:pPr>
            <a:r>
              <a:rPr lang="zh-CN" sz="2000">
                <a:latin typeface="微软雅黑" panose="020B0503020204020204" charset="-122"/>
                <a:ea typeface="微软雅黑" panose="020B0503020204020204" charset="-122"/>
                <a:cs typeface="微软雅黑" panose="020B0503020204020204" charset="-122"/>
                <a:sym typeface="+mn-ea"/>
              </a:rPr>
              <a:t>1．将</a:t>
            </a:r>
            <a:r>
              <a:rPr lang="zh-CN" sz="2000" b="1">
                <a:solidFill>
                  <a:srgbClr val="FF0000"/>
                </a:solidFill>
                <a:latin typeface="微软雅黑" panose="020B0503020204020204" charset="-122"/>
                <a:ea typeface="微软雅黑" panose="020B0503020204020204" charset="-122"/>
                <a:cs typeface="微软雅黑" panose="020B0503020204020204" charset="-122"/>
                <a:sym typeface="+mn-ea"/>
              </a:rPr>
              <a:t>多重粒度的思想</a:t>
            </a:r>
            <a:r>
              <a:rPr lang="zh-CN" sz="2000">
                <a:latin typeface="微软雅黑" panose="020B0503020204020204" charset="-122"/>
                <a:ea typeface="微软雅黑" panose="020B0503020204020204" charset="-122"/>
                <a:cs typeface="微软雅黑" panose="020B0503020204020204" charset="-122"/>
                <a:sym typeface="+mn-ea"/>
              </a:rPr>
              <a:t>应用于深度学习标签噪声的处理问题。</a:t>
            </a:r>
            <a:endParaRPr lang="zh-CN" sz="2000">
              <a:latin typeface="微软雅黑" panose="020B0503020204020204" charset="-122"/>
              <a:ea typeface="微软雅黑" panose="020B0503020204020204" charset="-122"/>
              <a:cs typeface="微软雅黑" panose="020B0503020204020204" charset="-122"/>
              <a:sym typeface="+mn-ea"/>
            </a:endParaRPr>
          </a:p>
          <a:p>
            <a:pPr indent="0">
              <a:buNone/>
            </a:pPr>
            <a:endParaRPr lang="zh-CN" sz="2000">
              <a:latin typeface="微软雅黑" panose="020B0503020204020204" charset="-122"/>
              <a:ea typeface="微软雅黑" panose="020B0503020204020204" charset="-122"/>
              <a:cs typeface="微软雅黑" panose="020B0503020204020204" charset="-122"/>
              <a:sym typeface="+mn-ea"/>
            </a:endParaRPr>
          </a:p>
          <a:p>
            <a:pPr indent="0">
              <a:buNone/>
            </a:pPr>
            <a:r>
              <a:rPr lang="zh-CN" sz="2000">
                <a:latin typeface="微软雅黑" panose="020B0503020204020204" charset="-122"/>
                <a:ea typeface="微软雅黑" panose="020B0503020204020204" charset="-122"/>
                <a:cs typeface="微软雅黑" panose="020B0503020204020204" charset="-122"/>
                <a:sym typeface="+mn-ea"/>
              </a:rPr>
              <a:t>2．在对单个样本点进行多次聚类和丢弃后，</a:t>
            </a:r>
            <a:r>
              <a:rPr lang="zh-CN" sz="2000" b="1">
                <a:solidFill>
                  <a:srgbClr val="FF0000"/>
                </a:solidFill>
                <a:latin typeface="微软雅黑" panose="020B0503020204020204" charset="-122"/>
                <a:ea typeface="微软雅黑" panose="020B0503020204020204" charset="-122"/>
                <a:cs typeface="微软雅黑" panose="020B0503020204020204" charset="-122"/>
                <a:sym typeface="+mn-ea"/>
              </a:rPr>
              <a:t>颗粒球模型将球内所有样本点替换为颗粒球质心</a:t>
            </a:r>
            <a:r>
              <a:rPr lang="zh-CN" sz="2000">
                <a:latin typeface="微软雅黑" panose="020B0503020204020204" charset="-122"/>
                <a:ea typeface="微软雅黑" panose="020B0503020204020204" charset="-122"/>
                <a:cs typeface="微软雅黑" panose="020B0503020204020204" charset="-122"/>
                <a:sym typeface="+mn-ea"/>
              </a:rPr>
              <a:t>。</a:t>
            </a:r>
            <a:endParaRPr lang="zh-CN" sz="2000">
              <a:latin typeface="微软雅黑" panose="020B0503020204020204" charset="-122"/>
              <a:ea typeface="微软雅黑" panose="020B0503020204020204" charset="-122"/>
              <a:cs typeface="微软雅黑" panose="020B0503020204020204" charset="-122"/>
              <a:sym typeface="+mn-ea"/>
            </a:endParaRPr>
          </a:p>
          <a:p>
            <a:pPr indent="0">
              <a:buNone/>
            </a:pPr>
            <a:endParaRPr lang="zh-CN" sz="2000">
              <a:latin typeface="微软雅黑" panose="020B0503020204020204" charset="-122"/>
              <a:ea typeface="微软雅黑" panose="020B0503020204020204" charset="-122"/>
              <a:cs typeface="微软雅黑" panose="020B0503020204020204" charset="-122"/>
              <a:sym typeface="+mn-ea"/>
            </a:endParaRPr>
          </a:p>
          <a:p>
            <a:pPr indent="0">
              <a:buNone/>
            </a:pPr>
            <a:r>
              <a:rPr lang="zh-CN" sz="2000">
                <a:latin typeface="微软雅黑" panose="020B0503020204020204" charset="-122"/>
                <a:ea typeface="微软雅黑" panose="020B0503020204020204" charset="-122"/>
                <a:cs typeface="微软雅黑" panose="020B0503020204020204" charset="-122"/>
                <a:sym typeface="+mn-ea"/>
              </a:rPr>
              <a:t>3．</a:t>
            </a:r>
            <a:r>
              <a:rPr lang="zh-CN" sz="2000">
                <a:solidFill>
                  <a:schemeClr val="tx1"/>
                </a:solidFill>
                <a:latin typeface="微软雅黑" panose="020B0503020204020204" charset="-122"/>
                <a:ea typeface="微软雅黑" panose="020B0503020204020204" charset="-122"/>
                <a:cs typeface="微软雅黑" panose="020B0503020204020204" charset="-122"/>
                <a:sym typeface="+mn-ea"/>
              </a:rPr>
              <a:t>用</a:t>
            </a:r>
            <a:r>
              <a:rPr lang="zh-CN" sz="2000" b="1">
                <a:solidFill>
                  <a:srgbClr val="FF0000"/>
                </a:solidFill>
                <a:latin typeface="微软雅黑" panose="020B0503020204020204" charset="-122"/>
                <a:ea typeface="微软雅黑" panose="020B0503020204020204" charset="-122"/>
                <a:cs typeface="微软雅黑" panose="020B0503020204020204" charset="-122"/>
                <a:sym typeface="+mn-ea"/>
              </a:rPr>
              <a:t>颗粒球质心梯度</a:t>
            </a:r>
            <a:r>
              <a:rPr lang="zh-CN" sz="2000">
                <a:solidFill>
                  <a:schemeClr val="tx1"/>
                </a:solidFill>
                <a:latin typeface="微软雅黑" panose="020B0503020204020204" charset="-122"/>
                <a:ea typeface="微软雅黑" panose="020B0503020204020204" charset="-122"/>
                <a:cs typeface="微软雅黑" panose="020B0503020204020204" charset="-122"/>
                <a:sym typeface="+mn-ea"/>
              </a:rPr>
              <a:t>替换球内所有样品梯度</a:t>
            </a:r>
            <a:r>
              <a:rPr lang="zh-CN" sz="2000">
                <a:latin typeface="微软雅黑" panose="020B0503020204020204" charset="-122"/>
                <a:ea typeface="微软雅黑" panose="020B0503020204020204" charset="-122"/>
                <a:cs typeface="微软雅黑" panose="020B0503020204020204" charset="-122"/>
                <a:sym typeface="+mn-ea"/>
              </a:rPr>
              <a:t>。</a:t>
            </a:r>
            <a:endParaRPr lang="zh-CN" sz="2000">
              <a:latin typeface="微软雅黑" panose="020B0503020204020204" charset="-122"/>
              <a:ea typeface="微软雅黑" panose="020B0503020204020204" charset="-122"/>
              <a:cs typeface="微软雅黑" panose="020B0503020204020204" charset="-122"/>
              <a:sym typeface="+mn-ea"/>
            </a:endParaRPr>
          </a:p>
          <a:p>
            <a:pPr indent="0">
              <a:buNone/>
            </a:pPr>
            <a:endParaRPr lang="zh-CN" sz="2000">
              <a:latin typeface="微软雅黑" panose="020B0503020204020204" charset="-122"/>
              <a:ea typeface="微软雅黑" panose="020B0503020204020204" charset="-122"/>
              <a:cs typeface="微软雅黑" panose="020B0503020204020204" charset="-122"/>
              <a:sym typeface="+mn-ea"/>
            </a:endParaRPr>
          </a:p>
          <a:p>
            <a:pPr indent="0">
              <a:buNone/>
            </a:pPr>
            <a:r>
              <a:rPr lang="zh-CN" sz="2000">
                <a:latin typeface="微软雅黑" panose="020B0503020204020204" charset="-122"/>
                <a:ea typeface="微软雅黑" panose="020B0503020204020204" charset="-122"/>
                <a:cs typeface="微软雅黑" panose="020B0503020204020204" charset="-122"/>
                <a:sym typeface="+mn-ea"/>
              </a:rPr>
              <a:t>4．</a:t>
            </a:r>
            <a:r>
              <a:rPr lang="zh-CN" sz="2000" b="1">
                <a:solidFill>
                  <a:srgbClr val="FF0000"/>
                </a:solidFill>
                <a:latin typeface="微软雅黑" panose="020B0503020204020204" charset="-122"/>
                <a:ea typeface="微软雅黑" panose="020B0503020204020204" charset="-122"/>
                <a:cs typeface="微软雅黑" panose="020B0503020204020204" charset="-122"/>
                <a:sym typeface="+mn-ea"/>
              </a:rPr>
              <a:t>颗粒球神经网络模型独立于神经网络模型，不依赖于任何一种损失函数或网络</a:t>
            </a:r>
            <a:r>
              <a:rPr lang="zh-CN" sz="2000">
                <a:latin typeface="微软雅黑" panose="020B0503020204020204" charset="-122"/>
                <a:ea typeface="微软雅黑" panose="020B0503020204020204" charset="-122"/>
                <a:cs typeface="微软雅黑" panose="020B0503020204020204" charset="-122"/>
                <a:sym typeface="+mn-ea"/>
              </a:rPr>
              <a:t>。</a:t>
            </a:r>
            <a:endParaRPr lang="zh-CN" sz="2000">
              <a:latin typeface="微软雅黑" panose="020B0503020204020204" charset="-122"/>
              <a:ea typeface="微软雅黑" panose="020B0503020204020204" charset="-122"/>
              <a:cs typeface="微软雅黑" panose="020B0503020204020204" charset="-122"/>
              <a:sym typeface="+mn-ea"/>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054225" y="0"/>
            <a:ext cx="15537180" cy="6858000"/>
            <a:chOff x="-3235" y="0"/>
            <a:chExt cx="24468" cy="10800"/>
          </a:xfrm>
        </p:grpSpPr>
        <p:grpSp>
          <p:nvGrpSpPr>
            <p:cNvPr id="16" name="组合 15"/>
            <p:cNvGrpSpPr/>
            <p:nvPr/>
          </p:nvGrpSpPr>
          <p:grpSpPr>
            <a:xfrm>
              <a:off x="-3235" y="0"/>
              <a:ext cx="24469" cy="10800"/>
              <a:chOff x="-3235" y="0"/>
              <a:chExt cx="24469" cy="10800"/>
            </a:xfrm>
          </p:grpSpPr>
          <p:sp>
            <p:nvSpPr>
              <p:cNvPr id="15" name="矩形 14"/>
              <p:cNvSpPr/>
              <p:nvPr/>
            </p:nvSpPr>
            <p:spPr>
              <a:xfrm>
                <a:off x="0" y="0"/>
                <a:ext cx="19200" cy="10800"/>
              </a:xfrm>
              <a:prstGeom prst="rect">
                <a:avLst/>
              </a:prstGeom>
              <a:solidFill>
                <a:srgbClr val="E9E1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等腰三角形 16"/>
              <p:cNvSpPr/>
              <p:nvPr/>
            </p:nvSpPr>
            <p:spPr>
              <a:xfrm rot="16200000">
                <a:off x="12473" y="1272"/>
                <a:ext cx="7999" cy="5454"/>
              </a:xfrm>
              <a:prstGeom prst="triangle">
                <a:avLst>
                  <a:gd name="adj" fmla="val 52262"/>
                </a:avLst>
              </a:prstGeom>
              <a:solidFill>
                <a:srgbClr val="E9BF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任意多边形 17"/>
              <p:cNvSpPr/>
              <p:nvPr/>
            </p:nvSpPr>
            <p:spPr>
              <a:xfrm rot="2280000">
                <a:off x="-3235" y="4699"/>
                <a:ext cx="18062" cy="5102"/>
              </a:xfrm>
              <a:custGeom>
                <a:avLst/>
                <a:gdLst/>
                <a:ahLst/>
                <a:cxnLst>
                  <a:cxn ang="3">
                    <a:pos x="hc" y="t"/>
                  </a:cxn>
                  <a:cxn ang="cd2">
                    <a:pos x="l" y="vc"/>
                  </a:cxn>
                  <a:cxn ang="cd4">
                    <a:pos x="hc" y="b"/>
                  </a:cxn>
                  <a:cxn ang="0">
                    <a:pos x="r" y="vc"/>
                  </a:cxn>
                </a:cxnLst>
                <a:rect l="l" t="t" r="r" b="b"/>
                <a:pathLst>
                  <a:path w="18062" h="5102">
                    <a:moveTo>
                      <a:pt x="520" y="0"/>
                    </a:moveTo>
                    <a:lnTo>
                      <a:pt x="18062" y="0"/>
                    </a:lnTo>
                    <a:lnTo>
                      <a:pt x="11531" y="5102"/>
                    </a:lnTo>
                    <a:lnTo>
                      <a:pt x="3669" y="5102"/>
                    </a:lnTo>
                    <a:lnTo>
                      <a:pt x="0" y="406"/>
                    </a:lnTo>
                    <a:lnTo>
                      <a:pt x="520" y="0"/>
                    </a:lnTo>
                    <a:close/>
                  </a:path>
                </a:pathLst>
              </a:custGeom>
              <a:solidFill>
                <a:srgbClr val="57A1B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9" name="任意多边形 18"/>
              <p:cNvSpPr/>
              <p:nvPr/>
            </p:nvSpPr>
            <p:spPr>
              <a:xfrm rot="2280000">
                <a:off x="-24" y="1985"/>
                <a:ext cx="21259" cy="5100"/>
              </a:xfrm>
              <a:custGeom>
                <a:avLst/>
                <a:gdLst/>
                <a:ahLst/>
                <a:cxnLst>
                  <a:cxn ang="3">
                    <a:pos x="hc" y="t"/>
                  </a:cxn>
                  <a:cxn ang="cd2">
                    <a:pos x="l" y="vc"/>
                  </a:cxn>
                  <a:cxn ang="cd4">
                    <a:pos x="hc" y="b"/>
                  </a:cxn>
                  <a:cxn ang="0">
                    <a:pos x="r" y="vc"/>
                  </a:cxn>
                </a:cxnLst>
                <a:rect l="l" t="t" r="r" b="b"/>
                <a:pathLst>
                  <a:path w="21259" h="5100">
                    <a:moveTo>
                      <a:pt x="6528" y="0"/>
                    </a:moveTo>
                    <a:lnTo>
                      <a:pt x="19544" y="0"/>
                    </a:lnTo>
                    <a:lnTo>
                      <a:pt x="21259" y="2196"/>
                    </a:lnTo>
                    <a:lnTo>
                      <a:pt x="17542" y="5100"/>
                    </a:lnTo>
                    <a:lnTo>
                      <a:pt x="0" y="5100"/>
                    </a:lnTo>
                    <a:lnTo>
                      <a:pt x="6528" y="0"/>
                    </a:lnTo>
                    <a:close/>
                  </a:path>
                </a:pathLst>
              </a:custGeom>
              <a:solidFill>
                <a:srgbClr val="48576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20" name="矩形 19"/>
            <p:cNvSpPr/>
            <p:nvPr/>
          </p:nvSpPr>
          <p:spPr>
            <a:xfrm>
              <a:off x="560" y="490"/>
              <a:ext cx="18080" cy="98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3" name="组合 62"/>
          <p:cNvGrpSpPr/>
          <p:nvPr/>
        </p:nvGrpSpPr>
        <p:grpSpPr>
          <a:xfrm>
            <a:off x="622935" y="882015"/>
            <a:ext cx="467360" cy="262890"/>
            <a:chOff x="981" y="929"/>
            <a:chExt cx="736" cy="414"/>
          </a:xfrm>
        </p:grpSpPr>
        <p:cxnSp>
          <p:nvCxnSpPr>
            <p:cNvPr id="46" name="直接连接符 45"/>
            <p:cNvCxnSpPr/>
            <p:nvPr/>
          </p:nvCxnSpPr>
          <p:spPr>
            <a:xfrm>
              <a:off x="981" y="1343"/>
              <a:ext cx="737" cy="0"/>
            </a:xfrm>
            <a:prstGeom prst="line">
              <a:avLst/>
            </a:prstGeom>
            <a:ln w="69850">
              <a:solidFill>
                <a:srgbClr val="485766"/>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a:off x="981" y="1145"/>
              <a:ext cx="737" cy="0"/>
            </a:xfrm>
            <a:prstGeom prst="line">
              <a:avLst/>
            </a:prstGeom>
            <a:ln w="69850">
              <a:solidFill>
                <a:srgbClr val="57A1BB"/>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a:off x="981" y="929"/>
              <a:ext cx="737" cy="0"/>
            </a:xfrm>
            <a:prstGeom prst="line">
              <a:avLst/>
            </a:prstGeom>
            <a:ln w="69850">
              <a:solidFill>
                <a:srgbClr val="E9BF62"/>
              </a:solidFill>
            </a:ln>
          </p:spPr>
          <p:style>
            <a:lnRef idx="1">
              <a:schemeClr val="accent1"/>
            </a:lnRef>
            <a:fillRef idx="0">
              <a:schemeClr val="accent1"/>
            </a:fillRef>
            <a:effectRef idx="0">
              <a:schemeClr val="accent1"/>
            </a:effectRef>
            <a:fontRef idx="minor">
              <a:schemeClr val="tx1"/>
            </a:fontRef>
          </p:style>
        </p:cxnSp>
      </p:grpSp>
      <p:sp>
        <p:nvSpPr>
          <p:cNvPr id="3" name="灯片编号占位符 2"/>
          <p:cNvSpPr>
            <a:spLocks noGrp="1"/>
          </p:cNvSpPr>
          <p:nvPr>
            <p:ph type="sldNum" sz="quarter" idx="12"/>
          </p:nvPr>
        </p:nvSpPr>
        <p:spPr/>
        <p:txBody>
          <a:bodyPr/>
          <a:lstStyle/>
          <a:p>
            <a:pPr lvl="0"/>
            <a:fld id="{9A0DB2DC-4C9A-4742-B13C-FB6460FD3503}" type="slidenum">
              <a:rPr lang="zh-CN" altLang="en-US" dirty="0"/>
            </a:fld>
            <a:endParaRPr lang="zh-CN" altLang="en-US" dirty="0">
              <a:ea typeface="宋体" panose="02010600030101010101" pitchFamily="2" charset="-122"/>
            </a:endParaRPr>
          </a:p>
        </p:txBody>
      </p:sp>
      <p:sp>
        <p:nvSpPr>
          <p:cNvPr id="4" name="文本框 3"/>
          <p:cNvSpPr txBox="1"/>
          <p:nvPr/>
        </p:nvSpPr>
        <p:spPr>
          <a:xfrm>
            <a:off x="1257935" y="727710"/>
            <a:ext cx="6096000" cy="583565"/>
          </a:xfrm>
          <a:prstGeom prst="rect">
            <a:avLst/>
          </a:prstGeom>
          <a:noFill/>
        </p:spPr>
        <p:txBody>
          <a:bodyPr wrap="square" rtlCol="0" anchor="t">
            <a:spAutoFit/>
          </a:bodyPr>
          <a:lstStyle/>
          <a:p>
            <a:r>
              <a:rPr sz="3200" b="1">
                <a:latin typeface="微软雅黑" panose="020B0503020204020204" charset="-122"/>
                <a:ea typeface="微软雅黑" panose="020B0503020204020204" charset="-122"/>
                <a:cs typeface="微软雅黑" panose="020B0503020204020204" charset="-122"/>
                <a:sym typeface="+mn-ea"/>
              </a:rPr>
              <a:t>EVM-CNN</a:t>
            </a:r>
            <a:r>
              <a:rPr lang="zh-CN" sz="3200" b="1">
                <a:sym typeface="+mn-ea"/>
              </a:rPr>
              <a:t>（</a:t>
            </a:r>
            <a:r>
              <a:rPr lang="en-US" altLang="zh-CN" sz="3200" b="1">
                <a:sym typeface="+mn-ea"/>
              </a:rPr>
              <a:t>2022)</a:t>
            </a:r>
            <a:endParaRPr lang="en-US" altLang="zh-CN" sz="3200" b="1">
              <a:sym typeface="+mn-ea"/>
            </a:endParaRPr>
          </a:p>
        </p:txBody>
      </p:sp>
      <p:sp>
        <p:nvSpPr>
          <p:cNvPr id="5" name="文本框 4"/>
          <p:cNvSpPr txBox="1"/>
          <p:nvPr/>
        </p:nvSpPr>
        <p:spPr>
          <a:xfrm>
            <a:off x="622935" y="1409065"/>
            <a:ext cx="10955020" cy="2922905"/>
          </a:xfrm>
          <a:prstGeom prst="rect">
            <a:avLst/>
          </a:prstGeom>
          <a:noFill/>
        </p:spPr>
        <p:txBody>
          <a:bodyPr wrap="square" rtlCol="0" anchor="t">
            <a:spAutoFit/>
          </a:bodyPr>
          <a:lstStyle/>
          <a:p>
            <a:pPr indent="0">
              <a:buNone/>
            </a:pPr>
            <a:r>
              <a:rPr lang="en-US" altLang="zh-CN" sz="2000">
                <a:latin typeface="微软雅黑" panose="020B0503020204020204" charset="-122"/>
                <a:ea typeface="微软雅黑" panose="020B0503020204020204" charset="-122"/>
                <a:cs typeface="微软雅黑" panose="020B0503020204020204" charset="-122"/>
                <a:sym typeface="+mn-ea"/>
              </a:rPr>
              <a:t>     </a:t>
            </a:r>
            <a:r>
              <a:rPr lang="zh-CN" altLang="en-US" sz="2000" b="1">
                <a:latin typeface="微软雅黑" panose="020B0503020204020204" charset="-122"/>
                <a:ea typeface="微软雅黑" panose="020B0503020204020204" charset="-122"/>
                <a:cs typeface="微软雅黑" panose="020B0503020204020204" charset="-122"/>
                <a:sym typeface="+mn-ea"/>
              </a:rPr>
              <a:t>论文</a:t>
            </a:r>
            <a:r>
              <a:rPr sz="2000">
                <a:latin typeface="微软雅黑" panose="020B0503020204020204" charset="-122"/>
                <a:ea typeface="微软雅黑" panose="020B0503020204020204" charset="-122"/>
                <a:cs typeface="微软雅黑" panose="020B0503020204020204" charset="-122"/>
                <a:sym typeface="+mn-ea"/>
              </a:rPr>
              <a:t>：</a:t>
            </a:r>
            <a:r>
              <a:rPr>
                <a:latin typeface="微软雅黑" panose="020B0503020204020204" charset="-122"/>
                <a:ea typeface="微软雅黑" panose="020B0503020204020204" charset="-122"/>
                <a:cs typeface="微软雅黑" panose="020B0503020204020204" charset="-122"/>
                <a:sym typeface="+mn-ea"/>
              </a:rPr>
              <a:t>EVM-CNN: Real-Time Contactless Heart Rate Estimation from Facial Video</a:t>
            </a:r>
            <a:endParaRPr sz="2000">
              <a:latin typeface="微软雅黑" panose="020B0503020204020204" charset="-122"/>
              <a:ea typeface="微软雅黑" panose="020B0503020204020204" charset="-122"/>
              <a:cs typeface="微软雅黑" panose="020B0503020204020204" charset="-122"/>
              <a:sym typeface="+mn-ea"/>
            </a:endParaRPr>
          </a:p>
          <a:p>
            <a:pPr indent="0">
              <a:buNone/>
            </a:pPr>
            <a:r>
              <a:rPr lang="en-US" altLang="zh-CN" sz="2000">
                <a:latin typeface="微软雅黑" panose="020B0503020204020204" charset="-122"/>
                <a:ea typeface="微软雅黑" panose="020B0503020204020204" charset="-122"/>
                <a:cs typeface="微软雅黑" panose="020B0503020204020204" charset="-122"/>
                <a:sym typeface="+mn-ea"/>
              </a:rPr>
              <a:t>     </a:t>
            </a:r>
            <a:r>
              <a:rPr lang="zh-CN" sz="2000" b="1">
                <a:latin typeface="微软雅黑" panose="020B0503020204020204" charset="-122"/>
                <a:ea typeface="微软雅黑" panose="020B0503020204020204" charset="-122"/>
                <a:cs typeface="微软雅黑" panose="020B0503020204020204" charset="-122"/>
                <a:sym typeface="+mn-ea"/>
              </a:rPr>
              <a:t>模型结构</a:t>
            </a:r>
            <a:r>
              <a:rPr lang="zh-CN" sz="2000">
                <a:latin typeface="微软雅黑" panose="020B0503020204020204" charset="-122"/>
                <a:ea typeface="微软雅黑" panose="020B0503020204020204" charset="-122"/>
                <a:cs typeface="微软雅黑" panose="020B0503020204020204" charset="-122"/>
                <a:sym typeface="+mn-ea"/>
              </a:rPr>
              <a:t>：</a:t>
            </a:r>
            <a:endParaRPr lang="zh-CN" sz="2000">
              <a:latin typeface="微软雅黑" panose="020B0503020204020204" charset="-122"/>
              <a:ea typeface="微软雅黑" panose="020B0503020204020204" charset="-122"/>
              <a:cs typeface="微软雅黑" panose="020B0503020204020204" charset="-122"/>
              <a:sym typeface="+mn-ea"/>
            </a:endParaRPr>
          </a:p>
          <a:p>
            <a:pPr marL="285750" indent="-285750">
              <a:buFont typeface="Arial" panose="020B0604020202020204" pitchFamily="34" charset="0"/>
              <a:buChar char="•"/>
            </a:pPr>
            <a:r>
              <a:rPr>
                <a:latin typeface="微软雅黑" panose="020B0503020204020204" charset="-122"/>
                <a:ea typeface="微软雅黑" panose="020B0503020204020204" charset="-122"/>
                <a:cs typeface="微软雅黑" panose="020B0503020204020204" charset="-122"/>
                <a:sym typeface="+mn-ea"/>
              </a:rPr>
              <a:t>第一层为</a:t>
            </a:r>
            <a:r>
              <a:rPr b="1">
                <a:solidFill>
                  <a:srgbClr val="FF0000"/>
                </a:solidFill>
                <a:latin typeface="微软雅黑" panose="020B0503020204020204" charset="-122"/>
                <a:ea typeface="微软雅黑" panose="020B0503020204020204" charset="-122"/>
                <a:cs typeface="微软雅黑" panose="020B0503020204020204" charset="-122"/>
                <a:sym typeface="+mn-ea"/>
              </a:rPr>
              <a:t>全卷积层</a:t>
            </a:r>
            <a:r>
              <a:rPr>
                <a:latin typeface="微软雅黑" panose="020B0503020204020204" charset="-122"/>
                <a:ea typeface="微软雅黑" panose="020B0503020204020204" charset="-122"/>
                <a:cs typeface="微软雅黑" panose="020B0503020204020204" charset="-122"/>
                <a:sym typeface="+mn-ea"/>
              </a:rPr>
              <a:t>，记为“Conv”;</a:t>
            </a:r>
            <a:endParaRPr>
              <a:latin typeface="微软雅黑" panose="020B0503020204020204" charset="-122"/>
              <a:ea typeface="微软雅黑" panose="020B0503020204020204" charset="-122"/>
              <a:cs typeface="微软雅黑" panose="020B0503020204020204" charset="-122"/>
              <a:sym typeface="+mn-ea"/>
            </a:endParaRPr>
          </a:p>
          <a:p>
            <a:pPr marL="285750" indent="-285750">
              <a:buFont typeface="Arial" panose="020B0604020202020204" pitchFamily="34" charset="0"/>
              <a:buChar char="•"/>
            </a:pPr>
            <a:r>
              <a:rPr>
                <a:latin typeface="微软雅黑" panose="020B0503020204020204" charset="-122"/>
                <a:ea typeface="微软雅黑" panose="020B0503020204020204" charset="-122"/>
                <a:cs typeface="微软雅黑" panose="020B0503020204020204" charset="-122"/>
                <a:sym typeface="+mn-ea"/>
              </a:rPr>
              <a:t>下一层使用</a:t>
            </a:r>
            <a:r>
              <a:rPr b="1">
                <a:solidFill>
                  <a:srgbClr val="FF0000"/>
                </a:solidFill>
                <a:latin typeface="微软雅黑" panose="020B0503020204020204" charset="-122"/>
                <a:ea typeface="微软雅黑" panose="020B0503020204020204" charset="-122"/>
                <a:cs typeface="微软雅黑" panose="020B0503020204020204" charset="-122"/>
                <a:sym typeface="+mn-ea"/>
              </a:rPr>
              <a:t>深度卷积层</a:t>
            </a:r>
            <a:r>
              <a:rPr>
                <a:latin typeface="微软雅黑" panose="020B0503020204020204" charset="-122"/>
                <a:ea typeface="微软雅黑" panose="020B0503020204020204" charset="-122"/>
                <a:cs typeface="微软雅黑" panose="020B0503020204020204" charset="-122"/>
                <a:sym typeface="+mn-ea"/>
              </a:rPr>
              <a:t>对每个输入通道进行过滤，并使用</a:t>
            </a:r>
            <a:r>
              <a:rPr b="1">
                <a:solidFill>
                  <a:srgbClr val="FF0000"/>
                </a:solidFill>
                <a:latin typeface="微软雅黑" panose="020B0503020204020204" charset="-122"/>
                <a:ea typeface="微软雅黑" panose="020B0503020204020204" charset="-122"/>
                <a:cs typeface="微软雅黑" panose="020B0503020204020204" charset="-122"/>
                <a:sym typeface="+mn-ea"/>
              </a:rPr>
              <a:t>点层</a:t>
            </a:r>
            <a:r>
              <a:rPr>
                <a:latin typeface="微软雅黑" panose="020B0503020204020204" charset="-122"/>
                <a:ea typeface="微软雅黑" panose="020B0503020204020204" charset="-122"/>
                <a:cs typeface="微软雅黑" panose="020B0503020204020204" charset="-122"/>
                <a:sym typeface="+mn-ea"/>
              </a:rPr>
              <a:t>对深度卷积层的输出进行组合，分别记为“DwConv”和“PwConv”。</a:t>
            </a:r>
            <a:endParaRPr>
              <a:latin typeface="微软雅黑" panose="020B0503020204020204" charset="-122"/>
              <a:ea typeface="微软雅黑" panose="020B0503020204020204" charset="-122"/>
              <a:cs typeface="微软雅黑" panose="020B0503020204020204" charset="-122"/>
              <a:sym typeface="+mn-ea"/>
            </a:endParaRPr>
          </a:p>
          <a:p>
            <a:pPr marL="285750" indent="-285750">
              <a:buFont typeface="Arial" panose="020B0604020202020204" pitchFamily="34" charset="0"/>
              <a:buChar char="•"/>
            </a:pPr>
            <a:r>
              <a:rPr>
                <a:latin typeface="微软雅黑" panose="020B0503020204020204" charset="-122"/>
                <a:ea typeface="微软雅黑" panose="020B0503020204020204" charset="-122"/>
                <a:cs typeface="微软雅黑" panose="020B0503020204020204" charset="-122"/>
                <a:sym typeface="+mn-ea"/>
              </a:rPr>
              <a:t>第一个</a:t>
            </a:r>
            <a:r>
              <a:rPr b="1">
                <a:solidFill>
                  <a:srgbClr val="FF0000"/>
                </a:solidFill>
                <a:latin typeface="微软雅黑" panose="020B0503020204020204" charset="-122"/>
                <a:ea typeface="微软雅黑" panose="020B0503020204020204" charset="-122"/>
                <a:cs typeface="微软雅黑" panose="020B0503020204020204" charset="-122"/>
                <a:sym typeface="+mn-ea"/>
              </a:rPr>
              <a:t>完整卷积层</a:t>
            </a:r>
            <a:r>
              <a:rPr>
                <a:latin typeface="微软雅黑" panose="020B0503020204020204" charset="-122"/>
                <a:ea typeface="微软雅黑" panose="020B0503020204020204" charset="-122"/>
                <a:cs typeface="微软雅黑" panose="020B0503020204020204" charset="-122"/>
                <a:sym typeface="+mn-ea"/>
              </a:rPr>
              <a:t>通过应用大小为5×5×3×96的核来获得。在下面的</a:t>
            </a:r>
            <a:r>
              <a:rPr b="1">
                <a:solidFill>
                  <a:srgbClr val="FF0000"/>
                </a:solidFill>
                <a:latin typeface="微软雅黑" panose="020B0503020204020204" charset="-122"/>
                <a:ea typeface="微软雅黑" panose="020B0503020204020204" charset="-122"/>
                <a:cs typeface="微软雅黑" panose="020B0503020204020204" charset="-122"/>
                <a:sym typeface="+mn-ea"/>
              </a:rPr>
              <a:t>深度卷积层</a:t>
            </a:r>
            <a:r>
              <a:rPr>
                <a:latin typeface="微软雅黑" panose="020B0503020204020204" charset="-122"/>
                <a:ea typeface="微软雅黑" panose="020B0503020204020204" charset="-122"/>
                <a:cs typeface="微软雅黑" panose="020B0503020204020204" charset="-122"/>
                <a:sym typeface="+mn-ea"/>
              </a:rPr>
              <a:t>中，使用大小为3×3×96的核来过滤输入特征图</a:t>
            </a:r>
            <a:r>
              <a:rPr lang="zh-CN">
                <a:latin typeface="微软雅黑" panose="020B0503020204020204" charset="-122"/>
                <a:ea typeface="微软雅黑" panose="020B0503020204020204" charset="-122"/>
                <a:cs typeface="微软雅黑" panose="020B0503020204020204" charset="-122"/>
                <a:sym typeface="+mn-ea"/>
              </a:rPr>
              <a:t>。</a:t>
            </a:r>
            <a:r>
              <a:rPr>
                <a:latin typeface="微软雅黑" panose="020B0503020204020204" charset="-122"/>
                <a:ea typeface="微软雅黑" panose="020B0503020204020204" charset="-122"/>
                <a:cs typeface="微软雅黑" panose="020B0503020204020204" charset="-122"/>
                <a:sym typeface="+mn-ea"/>
              </a:rPr>
              <a:t>下一个</a:t>
            </a:r>
            <a:r>
              <a:rPr b="1">
                <a:solidFill>
                  <a:srgbClr val="FF0000"/>
                </a:solidFill>
                <a:latin typeface="微软雅黑" panose="020B0503020204020204" charset="-122"/>
                <a:ea typeface="微软雅黑" panose="020B0503020204020204" charset="-122"/>
                <a:cs typeface="微软雅黑" panose="020B0503020204020204" charset="-122"/>
                <a:sym typeface="+mn-ea"/>
              </a:rPr>
              <a:t>逐点滤波器</a:t>
            </a:r>
            <a:r>
              <a:rPr>
                <a:latin typeface="微软雅黑" panose="020B0503020204020204" charset="-122"/>
                <a:ea typeface="微软雅黑" panose="020B0503020204020204" charset="-122"/>
                <a:cs typeface="微软雅黑" panose="020B0503020204020204" charset="-122"/>
                <a:sym typeface="+mn-ea"/>
              </a:rPr>
              <a:t>的大小为1×1 × 96 × 96。</a:t>
            </a:r>
            <a:endParaRPr>
              <a:latin typeface="微软雅黑" panose="020B0503020204020204" charset="-122"/>
              <a:ea typeface="微软雅黑" panose="020B0503020204020204" charset="-122"/>
              <a:cs typeface="微软雅黑" panose="020B0503020204020204" charset="-122"/>
              <a:sym typeface="+mn-ea"/>
            </a:endParaRPr>
          </a:p>
          <a:p>
            <a:pPr marL="285750" indent="-285750">
              <a:buFont typeface="Arial" panose="020B0604020202020204" pitchFamily="34" charset="0"/>
              <a:buChar char="•"/>
            </a:pPr>
            <a:r>
              <a:rPr>
                <a:latin typeface="微软雅黑" panose="020B0503020204020204" charset="-122"/>
                <a:ea typeface="微软雅黑" panose="020B0503020204020204" charset="-122"/>
                <a:cs typeface="微软雅黑" panose="020B0503020204020204" charset="-122"/>
                <a:sym typeface="+mn-ea"/>
              </a:rPr>
              <a:t>在下面用省略号表示的部分中，使用了类似的</a:t>
            </a:r>
            <a:r>
              <a:rPr b="1">
                <a:solidFill>
                  <a:srgbClr val="FF0000"/>
                </a:solidFill>
                <a:latin typeface="微软雅黑" panose="020B0503020204020204" charset="-122"/>
                <a:ea typeface="微软雅黑" panose="020B0503020204020204" charset="-122"/>
                <a:cs typeface="微软雅黑" panose="020B0503020204020204" charset="-122"/>
                <a:sym typeface="+mn-ea"/>
              </a:rPr>
              <a:t>深度可分离卷积结构</a:t>
            </a:r>
            <a:r>
              <a:rPr>
                <a:latin typeface="微软雅黑" panose="020B0503020204020204" charset="-122"/>
                <a:ea typeface="微软雅黑" panose="020B0503020204020204" charset="-122"/>
                <a:cs typeface="微软雅黑" panose="020B0503020204020204" charset="-122"/>
                <a:sym typeface="+mn-ea"/>
              </a:rPr>
              <a:t>。</a:t>
            </a:r>
            <a:endParaRPr>
              <a:latin typeface="微软雅黑" panose="020B0503020204020204" charset="-122"/>
              <a:ea typeface="微软雅黑" panose="020B0503020204020204" charset="-122"/>
              <a:cs typeface="微软雅黑" panose="020B0503020204020204" charset="-122"/>
              <a:sym typeface="+mn-ea"/>
            </a:endParaRPr>
          </a:p>
          <a:p>
            <a:pPr marL="285750" indent="-285750">
              <a:buFont typeface="Arial" panose="020B0604020202020204" pitchFamily="34" charset="0"/>
              <a:buChar char="•"/>
            </a:pPr>
            <a:r>
              <a:rPr b="1">
                <a:solidFill>
                  <a:srgbClr val="FF0000"/>
                </a:solidFill>
                <a:latin typeface="微软雅黑" panose="020B0503020204020204" charset="-122"/>
                <a:ea typeface="微软雅黑" panose="020B0503020204020204" charset="-122"/>
                <a:cs typeface="微软雅黑" panose="020B0503020204020204" charset="-122"/>
                <a:sym typeface="+mn-ea"/>
              </a:rPr>
              <a:t>全连接层</a:t>
            </a:r>
            <a:r>
              <a:rPr>
                <a:latin typeface="微软雅黑" panose="020B0503020204020204" charset="-122"/>
                <a:ea typeface="微软雅黑" panose="020B0503020204020204" charset="-122"/>
                <a:cs typeface="微软雅黑" panose="020B0503020204020204" charset="-122"/>
                <a:sym typeface="+mn-ea"/>
              </a:rPr>
              <a:t>用于将一层中的每个神经元直接连接到另一层中的每个神经元。然后使用dropout层来避免过拟合问题。</a:t>
            </a:r>
            <a:endParaRPr>
              <a:latin typeface="微软雅黑" panose="020B0503020204020204" charset="-122"/>
              <a:ea typeface="微软雅黑" panose="020B0503020204020204" charset="-122"/>
              <a:cs typeface="微软雅黑" panose="020B0503020204020204" charset="-122"/>
              <a:sym typeface="+mn-ea"/>
            </a:endParaRPr>
          </a:p>
        </p:txBody>
      </p:sp>
      <p:pic>
        <p:nvPicPr>
          <p:cNvPr id="6" name="图片 3"/>
          <p:cNvPicPr>
            <a:picLocks noChangeAspect="1"/>
          </p:cNvPicPr>
          <p:nvPr/>
        </p:nvPicPr>
        <p:blipFill>
          <a:blip r:embed="rId1"/>
          <a:srcRect t="9220"/>
          <a:stretch>
            <a:fillRect/>
          </a:stretch>
        </p:blipFill>
        <p:spPr>
          <a:xfrm>
            <a:off x="2383155" y="4229735"/>
            <a:ext cx="7511415" cy="2104390"/>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054225" y="0"/>
            <a:ext cx="15537180" cy="6858000"/>
            <a:chOff x="-3235" y="0"/>
            <a:chExt cx="24468" cy="10800"/>
          </a:xfrm>
        </p:grpSpPr>
        <p:grpSp>
          <p:nvGrpSpPr>
            <p:cNvPr id="16" name="组合 15"/>
            <p:cNvGrpSpPr/>
            <p:nvPr/>
          </p:nvGrpSpPr>
          <p:grpSpPr>
            <a:xfrm>
              <a:off x="-3235" y="0"/>
              <a:ext cx="24469" cy="10800"/>
              <a:chOff x="-3235" y="0"/>
              <a:chExt cx="24469" cy="10800"/>
            </a:xfrm>
          </p:grpSpPr>
          <p:sp>
            <p:nvSpPr>
              <p:cNvPr id="15" name="矩形 14"/>
              <p:cNvSpPr/>
              <p:nvPr/>
            </p:nvSpPr>
            <p:spPr>
              <a:xfrm>
                <a:off x="0" y="0"/>
                <a:ext cx="19200" cy="10800"/>
              </a:xfrm>
              <a:prstGeom prst="rect">
                <a:avLst/>
              </a:prstGeom>
              <a:solidFill>
                <a:srgbClr val="E9E1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等腰三角形 16"/>
              <p:cNvSpPr/>
              <p:nvPr/>
            </p:nvSpPr>
            <p:spPr>
              <a:xfrm rot="16200000">
                <a:off x="12473" y="1272"/>
                <a:ext cx="7999" cy="5454"/>
              </a:xfrm>
              <a:prstGeom prst="triangle">
                <a:avLst>
                  <a:gd name="adj" fmla="val 52262"/>
                </a:avLst>
              </a:prstGeom>
              <a:solidFill>
                <a:srgbClr val="E9BF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任意多边形 17"/>
              <p:cNvSpPr/>
              <p:nvPr/>
            </p:nvSpPr>
            <p:spPr>
              <a:xfrm rot="2280000">
                <a:off x="-3235" y="4699"/>
                <a:ext cx="18062" cy="5102"/>
              </a:xfrm>
              <a:custGeom>
                <a:avLst/>
                <a:gdLst/>
                <a:ahLst/>
                <a:cxnLst>
                  <a:cxn ang="3">
                    <a:pos x="hc" y="t"/>
                  </a:cxn>
                  <a:cxn ang="cd2">
                    <a:pos x="l" y="vc"/>
                  </a:cxn>
                  <a:cxn ang="cd4">
                    <a:pos x="hc" y="b"/>
                  </a:cxn>
                  <a:cxn ang="0">
                    <a:pos x="r" y="vc"/>
                  </a:cxn>
                </a:cxnLst>
                <a:rect l="l" t="t" r="r" b="b"/>
                <a:pathLst>
                  <a:path w="18062" h="5102">
                    <a:moveTo>
                      <a:pt x="520" y="0"/>
                    </a:moveTo>
                    <a:lnTo>
                      <a:pt x="18062" y="0"/>
                    </a:lnTo>
                    <a:lnTo>
                      <a:pt x="11531" y="5102"/>
                    </a:lnTo>
                    <a:lnTo>
                      <a:pt x="3669" y="5102"/>
                    </a:lnTo>
                    <a:lnTo>
                      <a:pt x="0" y="406"/>
                    </a:lnTo>
                    <a:lnTo>
                      <a:pt x="520" y="0"/>
                    </a:lnTo>
                    <a:close/>
                  </a:path>
                </a:pathLst>
              </a:custGeom>
              <a:solidFill>
                <a:srgbClr val="57A1B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9" name="任意多边形 18"/>
              <p:cNvSpPr/>
              <p:nvPr/>
            </p:nvSpPr>
            <p:spPr>
              <a:xfrm rot="2280000">
                <a:off x="-24" y="1985"/>
                <a:ext cx="21259" cy="5100"/>
              </a:xfrm>
              <a:custGeom>
                <a:avLst/>
                <a:gdLst/>
                <a:ahLst/>
                <a:cxnLst>
                  <a:cxn ang="3">
                    <a:pos x="hc" y="t"/>
                  </a:cxn>
                  <a:cxn ang="cd2">
                    <a:pos x="l" y="vc"/>
                  </a:cxn>
                  <a:cxn ang="cd4">
                    <a:pos x="hc" y="b"/>
                  </a:cxn>
                  <a:cxn ang="0">
                    <a:pos x="r" y="vc"/>
                  </a:cxn>
                </a:cxnLst>
                <a:rect l="l" t="t" r="r" b="b"/>
                <a:pathLst>
                  <a:path w="21259" h="5100">
                    <a:moveTo>
                      <a:pt x="6528" y="0"/>
                    </a:moveTo>
                    <a:lnTo>
                      <a:pt x="19544" y="0"/>
                    </a:lnTo>
                    <a:lnTo>
                      <a:pt x="21259" y="2196"/>
                    </a:lnTo>
                    <a:lnTo>
                      <a:pt x="17542" y="5100"/>
                    </a:lnTo>
                    <a:lnTo>
                      <a:pt x="0" y="5100"/>
                    </a:lnTo>
                    <a:lnTo>
                      <a:pt x="6528" y="0"/>
                    </a:lnTo>
                    <a:close/>
                  </a:path>
                </a:pathLst>
              </a:custGeom>
              <a:solidFill>
                <a:srgbClr val="48576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20" name="矩形 19"/>
            <p:cNvSpPr/>
            <p:nvPr/>
          </p:nvSpPr>
          <p:spPr>
            <a:xfrm>
              <a:off x="560" y="490"/>
              <a:ext cx="18080" cy="98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3" name="组合 62"/>
          <p:cNvGrpSpPr/>
          <p:nvPr/>
        </p:nvGrpSpPr>
        <p:grpSpPr>
          <a:xfrm>
            <a:off x="622935" y="882015"/>
            <a:ext cx="467360" cy="262890"/>
            <a:chOff x="981" y="929"/>
            <a:chExt cx="736" cy="414"/>
          </a:xfrm>
        </p:grpSpPr>
        <p:cxnSp>
          <p:nvCxnSpPr>
            <p:cNvPr id="46" name="直接连接符 45"/>
            <p:cNvCxnSpPr/>
            <p:nvPr/>
          </p:nvCxnSpPr>
          <p:spPr>
            <a:xfrm>
              <a:off x="981" y="1343"/>
              <a:ext cx="737" cy="0"/>
            </a:xfrm>
            <a:prstGeom prst="line">
              <a:avLst/>
            </a:prstGeom>
            <a:ln w="69850">
              <a:solidFill>
                <a:srgbClr val="485766"/>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a:off x="981" y="1145"/>
              <a:ext cx="737" cy="0"/>
            </a:xfrm>
            <a:prstGeom prst="line">
              <a:avLst/>
            </a:prstGeom>
            <a:ln w="69850">
              <a:solidFill>
                <a:srgbClr val="57A1BB"/>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a:off x="981" y="929"/>
              <a:ext cx="737" cy="0"/>
            </a:xfrm>
            <a:prstGeom prst="line">
              <a:avLst/>
            </a:prstGeom>
            <a:ln w="69850">
              <a:solidFill>
                <a:srgbClr val="E9BF62"/>
              </a:solidFill>
            </a:ln>
          </p:spPr>
          <p:style>
            <a:lnRef idx="1">
              <a:schemeClr val="accent1"/>
            </a:lnRef>
            <a:fillRef idx="0">
              <a:schemeClr val="accent1"/>
            </a:fillRef>
            <a:effectRef idx="0">
              <a:schemeClr val="accent1"/>
            </a:effectRef>
            <a:fontRef idx="minor">
              <a:schemeClr val="tx1"/>
            </a:fontRef>
          </p:style>
        </p:cxnSp>
      </p:grpSp>
      <p:sp>
        <p:nvSpPr>
          <p:cNvPr id="3" name="灯片编号占位符 2"/>
          <p:cNvSpPr>
            <a:spLocks noGrp="1"/>
          </p:cNvSpPr>
          <p:nvPr>
            <p:ph type="sldNum" sz="quarter" idx="12"/>
          </p:nvPr>
        </p:nvSpPr>
        <p:spPr/>
        <p:txBody>
          <a:bodyPr/>
          <a:lstStyle/>
          <a:p>
            <a:pPr lvl="0"/>
            <a:fld id="{9A0DB2DC-4C9A-4742-B13C-FB6460FD3503}" type="slidenum">
              <a:rPr lang="zh-CN" altLang="en-US" dirty="0"/>
            </a:fld>
            <a:endParaRPr lang="zh-CN" altLang="en-US" dirty="0">
              <a:ea typeface="宋体" panose="02010600030101010101" pitchFamily="2" charset="-122"/>
            </a:endParaRPr>
          </a:p>
        </p:txBody>
      </p:sp>
      <p:sp>
        <p:nvSpPr>
          <p:cNvPr id="4" name="文本框 3"/>
          <p:cNvSpPr txBox="1"/>
          <p:nvPr/>
        </p:nvSpPr>
        <p:spPr>
          <a:xfrm>
            <a:off x="1257935" y="727710"/>
            <a:ext cx="6096000" cy="583565"/>
          </a:xfrm>
          <a:prstGeom prst="rect">
            <a:avLst/>
          </a:prstGeom>
          <a:noFill/>
        </p:spPr>
        <p:txBody>
          <a:bodyPr wrap="square" rtlCol="0" anchor="t">
            <a:spAutoFit/>
          </a:bodyPr>
          <a:lstStyle/>
          <a:p>
            <a:r>
              <a:rPr sz="3200" b="1">
                <a:latin typeface="微软雅黑" panose="020B0503020204020204" charset="-122"/>
                <a:ea typeface="微软雅黑" panose="020B0503020204020204" charset="-122"/>
                <a:cs typeface="微软雅黑" panose="020B0503020204020204" charset="-122"/>
                <a:sym typeface="+mn-ea"/>
              </a:rPr>
              <a:t>EVM-CNN</a:t>
            </a:r>
            <a:r>
              <a:rPr lang="zh-CN" sz="3200" b="1">
                <a:sym typeface="+mn-ea"/>
              </a:rPr>
              <a:t>（</a:t>
            </a:r>
            <a:r>
              <a:rPr lang="en-US" altLang="zh-CN" sz="3200" b="1">
                <a:sym typeface="+mn-ea"/>
              </a:rPr>
              <a:t>2022)</a:t>
            </a:r>
            <a:endParaRPr lang="en-US" altLang="zh-CN" sz="3200" b="1">
              <a:sym typeface="+mn-ea"/>
            </a:endParaRPr>
          </a:p>
        </p:txBody>
      </p:sp>
      <p:sp>
        <p:nvSpPr>
          <p:cNvPr id="5" name="文本框 4"/>
          <p:cNvSpPr txBox="1"/>
          <p:nvPr/>
        </p:nvSpPr>
        <p:spPr>
          <a:xfrm>
            <a:off x="821690" y="3969385"/>
            <a:ext cx="10955020" cy="2245360"/>
          </a:xfrm>
          <a:prstGeom prst="rect">
            <a:avLst/>
          </a:prstGeom>
          <a:noFill/>
        </p:spPr>
        <p:txBody>
          <a:bodyPr wrap="square" rtlCol="0" anchor="t">
            <a:spAutoFit/>
          </a:bodyPr>
          <a:lstStyle/>
          <a:p>
            <a:pPr indent="0">
              <a:buNone/>
            </a:pPr>
            <a:r>
              <a:rPr lang="zh-CN" altLang="en-US" sz="2000" b="1">
                <a:latin typeface="微软雅黑" panose="020B0503020204020204" charset="-122"/>
                <a:ea typeface="微软雅黑" panose="020B0503020204020204" charset="-122"/>
                <a:cs typeface="微软雅黑" panose="020B0503020204020204" charset="-122"/>
                <a:sym typeface="+mn-ea"/>
              </a:rPr>
              <a:t>特点：</a:t>
            </a:r>
            <a:r>
              <a:rPr lang="en-US" sz="2000">
                <a:latin typeface="微软雅黑" panose="020B0503020204020204" charset="-122"/>
                <a:ea typeface="微软雅黑" panose="020B0503020204020204" charset="-122"/>
                <a:cs typeface="微软雅黑" panose="020B0503020204020204" charset="-122"/>
                <a:sym typeface="+mn-ea"/>
              </a:rPr>
              <a:t>       </a:t>
            </a:r>
            <a:endParaRPr lang="en-US" sz="2000">
              <a:latin typeface="微软雅黑" panose="020B0503020204020204" charset="-122"/>
              <a:ea typeface="微软雅黑" panose="020B0503020204020204" charset="-122"/>
              <a:cs typeface="微软雅黑" panose="020B0503020204020204" charset="-122"/>
              <a:sym typeface="+mn-ea"/>
            </a:endParaRPr>
          </a:p>
          <a:p>
            <a:pPr indent="0">
              <a:buNone/>
            </a:pPr>
            <a:r>
              <a:rPr lang="en-US" sz="2000">
                <a:latin typeface="微软雅黑" panose="020B0503020204020204" charset="-122"/>
                <a:ea typeface="微软雅黑" panose="020B0503020204020204" charset="-122"/>
                <a:cs typeface="微软雅黑" panose="020B0503020204020204" charset="-122"/>
                <a:sym typeface="+mn-ea"/>
              </a:rPr>
              <a:t>       </a:t>
            </a:r>
            <a:r>
              <a:rPr sz="2000">
                <a:latin typeface="微软雅黑" panose="020B0503020204020204" charset="-122"/>
                <a:ea typeface="微软雅黑" panose="020B0503020204020204" charset="-122"/>
                <a:cs typeface="微软雅黑" panose="020B0503020204020204" charset="-122"/>
                <a:sym typeface="+mn-ea"/>
              </a:rPr>
              <a:t>每个卷积层后面都有一个批量归一化和ReLU非线性。下采样是通过改变步幅值来实现的。平均池化层将最终的特征映射降采样为1，并计算每个通道的平均值。它只是沿着给定输入的空间维度执行下采样。</a:t>
            </a:r>
            <a:r>
              <a:rPr sz="2000" b="1">
                <a:solidFill>
                  <a:srgbClr val="FF0000"/>
                </a:solidFill>
                <a:latin typeface="微软雅黑" panose="020B0503020204020204" charset="-122"/>
                <a:ea typeface="微软雅黑" panose="020B0503020204020204" charset="-122"/>
                <a:cs typeface="微软雅黑" panose="020B0503020204020204" charset="-122"/>
                <a:sym typeface="+mn-ea"/>
              </a:rPr>
              <a:t>通过减少空间信息，不仅可以提高计算性能，还可以降低过拟合的概率。</a:t>
            </a:r>
            <a:endParaRPr lang="en-US" altLang="zh-CN" sz="2000">
              <a:latin typeface="微软雅黑" panose="020B0503020204020204" charset="-122"/>
              <a:ea typeface="微软雅黑" panose="020B0503020204020204" charset="-122"/>
              <a:cs typeface="微软雅黑" panose="020B0503020204020204" charset="-122"/>
              <a:sym typeface="+mn-ea"/>
            </a:endParaRPr>
          </a:p>
          <a:p>
            <a:pPr indent="0">
              <a:buNone/>
            </a:pPr>
            <a:r>
              <a:rPr lang="en-US" altLang="zh-CN" sz="2000">
                <a:latin typeface="微软雅黑" panose="020B0503020204020204" charset="-122"/>
                <a:ea typeface="微软雅黑" panose="020B0503020204020204" charset="-122"/>
                <a:cs typeface="微软雅黑" panose="020B0503020204020204" charset="-122"/>
                <a:sym typeface="+mn-ea"/>
              </a:rPr>
              <a:t>       与传统HR估计方法提取与HR相关的信号，利用功率谱密度分析估计平均HR不同，该方法采用卷积神经网络估计HR。利用空间分解和时间滤波得到的特征图像，直接估计HR，而不是通过一系列滤波器来清洗底层信号，从而</a:t>
            </a:r>
            <a:r>
              <a:rPr lang="en-US" altLang="zh-CN" sz="2000" b="1">
                <a:solidFill>
                  <a:srgbClr val="FF0000"/>
                </a:solidFill>
                <a:latin typeface="微软雅黑" panose="020B0503020204020204" charset="-122"/>
                <a:ea typeface="微软雅黑" panose="020B0503020204020204" charset="-122"/>
                <a:cs typeface="微软雅黑" panose="020B0503020204020204" charset="-122"/>
                <a:sym typeface="+mn-ea"/>
              </a:rPr>
              <a:t>降低了计算复杂度和处理时间</a:t>
            </a:r>
            <a:r>
              <a:rPr lang="en-US" altLang="zh-CN" sz="2000">
                <a:latin typeface="微软雅黑" panose="020B0503020204020204" charset="-122"/>
                <a:ea typeface="微软雅黑" panose="020B0503020204020204" charset="-122"/>
                <a:cs typeface="微软雅黑" panose="020B0503020204020204" charset="-122"/>
                <a:sym typeface="+mn-ea"/>
              </a:rPr>
              <a:t>。</a:t>
            </a:r>
            <a:endParaRPr lang="en-US" altLang="zh-CN" sz="2000">
              <a:latin typeface="微软雅黑" panose="020B0503020204020204" charset="-122"/>
              <a:ea typeface="微软雅黑" panose="020B0503020204020204" charset="-122"/>
              <a:cs typeface="微软雅黑" panose="020B0503020204020204" charset="-122"/>
              <a:sym typeface="+mn-ea"/>
            </a:endParaRPr>
          </a:p>
        </p:txBody>
      </p:sp>
      <p:pic>
        <p:nvPicPr>
          <p:cNvPr id="7" name="图片 2"/>
          <p:cNvPicPr>
            <a:picLocks noChangeAspect="1"/>
          </p:cNvPicPr>
          <p:nvPr/>
        </p:nvPicPr>
        <p:blipFill>
          <a:blip r:embed="rId1"/>
          <a:stretch>
            <a:fillRect/>
          </a:stretch>
        </p:blipFill>
        <p:spPr>
          <a:xfrm>
            <a:off x="1184910" y="1504315"/>
            <a:ext cx="9723120" cy="2287270"/>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合 15"/>
          <p:cNvGrpSpPr/>
          <p:nvPr/>
        </p:nvGrpSpPr>
        <p:grpSpPr>
          <a:xfrm>
            <a:off x="-2054225" y="0"/>
            <a:ext cx="15537815" cy="6858000"/>
            <a:chOff x="-3235" y="0"/>
            <a:chExt cx="24469" cy="10800"/>
          </a:xfrm>
        </p:grpSpPr>
        <p:sp>
          <p:nvSpPr>
            <p:cNvPr id="5" name="矩形 4"/>
            <p:cNvSpPr/>
            <p:nvPr/>
          </p:nvSpPr>
          <p:spPr>
            <a:xfrm>
              <a:off x="0" y="0"/>
              <a:ext cx="19200" cy="10800"/>
            </a:xfrm>
            <a:prstGeom prst="rect">
              <a:avLst/>
            </a:prstGeom>
            <a:solidFill>
              <a:srgbClr val="E9E1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等腰三角形 8"/>
            <p:cNvSpPr/>
            <p:nvPr/>
          </p:nvSpPr>
          <p:spPr>
            <a:xfrm rot="16200000">
              <a:off x="12473" y="1272"/>
              <a:ext cx="7999" cy="5454"/>
            </a:xfrm>
            <a:prstGeom prst="triangle">
              <a:avLst>
                <a:gd name="adj" fmla="val 52262"/>
              </a:avLst>
            </a:prstGeom>
            <a:solidFill>
              <a:srgbClr val="E9BF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任意多边形 10"/>
            <p:cNvSpPr/>
            <p:nvPr/>
          </p:nvSpPr>
          <p:spPr>
            <a:xfrm rot="2280000">
              <a:off x="-3235" y="4699"/>
              <a:ext cx="18062" cy="5102"/>
            </a:xfrm>
            <a:custGeom>
              <a:avLst/>
              <a:gdLst/>
              <a:ahLst/>
              <a:cxnLst>
                <a:cxn ang="3">
                  <a:pos x="hc" y="t"/>
                </a:cxn>
                <a:cxn ang="cd2">
                  <a:pos x="l" y="vc"/>
                </a:cxn>
                <a:cxn ang="cd4">
                  <a:pos x="hc" y="b"/>
                </a:cxn>
                <a:cxn ang="0">
                  <a:pos x="r" y="vc"/>
                </a:cxn>
              </a:cxnLst>
              <a:rect l="l" t="t" r="r" b="b"/>
              <a:pathLst>
                <a:path w="18062" h="5102">
                  <a:moveTo>
                    <a:pt x="520" y="0"/>
                  </a:moveTo>
                  <a:lnTo>
                    <a:pt x="18062" y="0"/>
                  </a:lnTo>
                  <a:lnTo>
                    <a:pt x="11531" y="5102"/>
                  </a:lnTo>
                  <a:lnTo>
                    <a:pt x="3669" y="5102"/>
                  </a:lnTo>
                  <a:lnTo>
                    <a:pt x="0" y="406"/>
                  </a:lnTo>
                  <a:lnTo>
                    <a:pt x="520" y="0"/>
                  </a:lnTo>
                  <a:close/>
                </a:path>
              </a:pathLst>
            </a:custGeom>
            <a:solidFill>
              <a:srgbClr val="57A1B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3" name="任意多边形 12"/>
            <p:cNvSpPr/>
            <p:nvPr/>
          </p:nvSpPr>
          <p:spPr>
            <a:xfrm rot="2280000">
              <a:off x="-24" y="1985"/>
              <a:ext cx="21259" cy="5100"/>
            </a:xfrm>
            <a:custGeom>
              <a:avLst/>
              <a:gdLst/>
              <a:ahLst/>
              <a:cxnLst>
                <a:cxn ang="3">
                  <a:pos x="hc" y="t"/>
                </a:cxn>
                <a:cxn ang="cd2">
                  <a:pos x="l" y="vc"/>
                </a:cxn>
                <a:cxn ang="cd4">
                  <a:pos x="hc" y="b"/>
                </a:cxn>
                <a:cxn ang="0">
                  <a:pos x="r" y="vc"/>
                </a:cxn>
              </a:cxnLst>
              <a:rect l="l" t="t" r="r" b="b"/>
              <a:pathLst>
                <a:path w="21259" h="5100">
                  <a:moveTo>
                    <a:pt x="6528" y="0"/>
                  </a:moveTo>
                  <a:lnTo>
                    <a:pt x="19544" y="0"/>
                  </a:lnTo>
                  <a:lnTo>
                    <a:pt x="21259" y="2196"/>
                  </a:lnTo>
                  <a:lnTo>
                    <a:pt x="17542" y="5100"/>
                  </a:lnTo>
                  <a:lnTo>
                    <a:pt x="0" y="5100"/>
                  </a:lnTo>
                  <a:lnTo>
                    <a:pt x="6528" y="0"/>
                  </a:lnTo>
                  <a:close/>
                </a:path>
              </a:pathLst>
            </a:custGeom>
            <a:solidFill>
              <a:srgbClr val="48576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grpSp>
        <p:nvGrpSpPr>
          <p:cNvPr id="18" name="组合 17"/>
          <p:cNvGrpSpPr/>
          <p:nvPr/>
        </p:nvGrpSpPr>
        <p:grpSpPr>
          <a:xfrm>
            <a:off x="3891280" y="1078230"/>
            <a:ext cx="4680655" cy="4680655"/>
            <a:chOff x="6077" y="1715"/>
            <a:chExt cx="7371" cy="7371"/>
          </a:xfrm>
        </p:grpSpPr>
        <p:grpSp>
          <p:nvGrpSpPr>
            <p:cNvPr id="17" name="组合 16"/>
            <p:cNvGrpSpPr>
              <a:grpSpLocks noChangeAspect="1"/>
            </p:cNvGrpSpPr>
            <p:nvPr/>
          </p:nvGrpSpPr>
          <p:grpSpPr>
            <a:xfrm>
              <a:off x="6077" y="1715"/>
              <a:ext cx="7371" cy="7371"/>
              <a:chOff x="6189" y="1910"/>
              <a:chExt cx="7143" cy="7143"/>
            </a:xfrm>
          </p:grpSpPr>
          <p:sp>
            <p:nvSpPr>
              <p:cNvPr id="3" name="椭圆 2"/>
              <p:cNvSpPr/>
              <p:nvPr/>
            </p:nvSpPr>
            <p:spPr>
              <a:xfrm>
                <a:off x="6189" y="1910"/>
                <a:ext cx="7143" cy="714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p:cNvSpPr/>
              <p:nvPr/>
            </p:nvSpPr>
            <p:spPr>
              <a:xfrm>
                <a:off x="8771" y="3161"/>
                <a:ext cx="1962" cy="1926"/>
              </a:xfrm>
              <a:prstGeom prst="rect">
                <a:avLst/>
              </a:prstGeom>
              <a:noFill/>
              <a:ln>
                <a:noFill/>
              </a:ln>
            </p:spPr>
            <p:txBody>
              <a:bodyPr wrap="square" anchor="ctr">
                <a:noAutofit/>
              </a:bodyPr>
              <a:lstStyle/>
              <a:p>
                <a:pPr algn="ctr">
                  <a:lnSpc>
                    <a:spcPct val="120000"/>
                  </a:lnSpc>
                </a:pPr>
                <a:r>
                  <a:rPr lang="en-US" altLang="zh-CN" sz="7200" b="1">
                    <a:solidFill>
                      <a:srgbClr val="485766">
                        <a:alpha val="80000"/>
                      </a:srgbClr>
                    </a:solidFill>
                    <a:sym typeface="+mn-ea"/>
                  </a:rPr>
                  <a:t>03</a:t>
                </a:r>
                <a:endParaRPr lang="en-US" altLang="zh-CN" sz="8000" b="1" dirty="0">
                  <a:solidFill>
                    <a:srgbClr val="485766">
                      <a:alpha val="80000"/>
                    </a:srgbClr>
                  </a:solidFill>
                  <a:sym typeface="+mn-ea"/>
                </a:endParaRPr>
              </a:p>
            </p:txBody>
          </p:sp>
          <p:sp>
            <p:nvSpPr>
              <p:cNvPr id="6" name="椭圆 5"/>
              <p:cNvSpPr>
                <a:spLocks noChangeAspect="1"/>
              </p:cNvSpPr>
              <p:nvPr/>
            </p:nvSpPr>
            <p:spPr>
              <a:xfrm>
                <a:off x="6389" y="2130"/>
                <a:ext cx="6746" cy="6746"/>
              </a:xfrm>
              <a:prstGeom prst="ellipse">
                <a:avLst/>
              </a:prstGeom>
              <a:noFill/>
              <a:ln>
                <a:solidFill>
                  <a:srgbClr val="57A1BB">
                    <a:alpha val="51000"/>
                  </a:srgb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7" name="直接连接符 6"/>
            <p:cNvCxnSpPr/>
            <p:nvPr/>
          </p:nvCxnSpPr>
          <p:spPr>
            <a:xfrm>
              <a:off x="8961" y="4994"/>
              <a:ext cx="1600" cy="0"/>
            </a:xfrm>
            <a:prstGeom prst="line">
              <a:avLst/>
            </a:prstGeom>
            <a:ln w="38100">
              <a:solidFill>
                <a:srgbClr val="57A1BB">
                  <a:alpha val="59000"/>
                </a:srgbClr>
              </a:solidFill>
            </a:ln>
          </p:spPr>
          <p:style>
            <a:lnRef idx="1">
              <a:schemeClr val="accent1"/>
            </a:lnRef>
            <a:fillRef idx="0">
              <a:schemeClr val="accent1"/>
            </a:fillRef>
            <a:effectRef idx="0">
              <a:schemeClr val="accent1"/>
            </a:effectRef>
            <a:fontRef idx="minor">
              <a:schemeClr val="tx1"/>
            </a:fontRef>
          </p:style>
        </p:cxnSp>
      </p:grpSp>
      <p:pic>
        <p:nvPicPr>
          <p:cNvPr id="63" name="图片 62" descr="4451014"/>
          <p:cNvPicPr>
            <a:picLocks noChangeAspect="1"/>
          </p:cNvPicPr>
          <p:nvPr/>
        </p:nvPicPr>
        <p:blipFill>
          <a:blip r:embed="rId1"/>
          <a:stretch>
            <a:fillRect/>
          </a:stretch>
        </p:blipFill>
        <p:spPr>
          <a:xfrm>
            <a:off x="296545" y="246380"/>
            <a:ext cx="683895" cy="683895"/>
          </a:xfrm>
          <a:prstGeom prst="rect">
            <a:avLst/>
          </a:prstGeom>
        </p:spPr>
      </p:pic>
      <p:sp>
        <p:nvSpPr>
          <p:cNvPr id="21" name="文本框 20"/>
          <p:cNvSpPr txBox="1"/>
          <p:nvPr/>
        </p:nvSpPr>
        <p:spPr>
          <a:xfrm>
            <a:off x="4568190" y="3392170"/>
            <a:ext cx="3303905" cy="583565"/>
          </a:xfrm>
          <a:prstGeom prst="rect">
            <a:avLst/>
          </a:prstGeom>
          <a:noFill/>
        </p:spPr>
        <p:txBody>
          <a:bodyPr wrap="square" rtlCol="0">
            <a:spAutoFit/>
            <a:scene3d>
              <a:camera prst="orthographicFront"/>
              <a:lightRig rig="threePt" dir="t"/>
            </a:scene3d>
            <a:sp3d contourW="12700"/>
          </a:bodyPr>
          <a:lstStyle/>
          <a:p>
            <a:pPr algn="ctr"/>
            <a:r>
              <a:rPr lang="zh-CN" altLang="en-US" sz="3200" b="1" dirty="0">
                <a:solidFill>
                  <a:schemeClr val="tx1">
                    <a:lumMod val="75000"/>
                    <a:lumOff val="25000"/>
                  </a:schemeClr>
                </a:solidFill>
                <a:latin typeface="Century Gothic" panose="020B0502020202020204" pitchFamily="34" charset="0"/>
              </a:rPr>
              <a:t>总结与展望</a:t>
            </a:r>
            <a:endParaRPr lang="zh-CN" altLang="en-US" sz="3200" b="1" dirty="0">
              <a:solidFill>
                <a:schemeClr val="tx1">
                  <a:lumMod val="75000"/>
                  <a:lumOff val="25000"/>
                </a:schemeClr>
              </a:solidFill>
              <a:latin typeface="Century Gothic" panose="020B0502020202020204" pitchFamily="34" charset="0"/>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054225" y="0"/>
            <a:ext cx="15537180" cy="6858000"/>
            <a:chOff x="-3235" y="0"/>
            <a:chExt cx="24468" cy="10800"/>
          </a:xfrm>
        </p:grpSpPr>
        <p:grpSp>
          <p:nvGrpSpPr>
            <p:cNvPr id="16" name="组合 15"/>
            <p:cNvGrpSpPr/>
            <p:nvPr/>
          </p:nvGrpSpPr>
          <p:grpSpPr>
            <a:xfrm>
              <a:off x="-3235" y="0"/>
              <a:ext cx="24469" cy="10800"/>
              <a:chOff x="-3235" y="0"/>
              <a:chExt cx="24469" cy="10800"/>
            </a:xfrm>
          </p:grpSpPr>
          <p:sp>
            <p:nvSpPr>
              <p:cNvPr id="15" name="矩形 14"/>
              <p:cNvSpPr/>
              <p:nvPr/>
            </p:nvSpPr>
            <p:spPr>
              <a:xfrm>
                <a:off x="0" y="0"/>
                <a:ext cx="19200" cy="10800"/>
              </a:xfrm>
              <a:prstGeom prst="rect">
                <a:avLst/>
              </a:prstGeom>
              <a:solidFill>
                <a:srgbClr val="E9E1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等腰三角形 16"/>
              <p:cNvSpPr/>
              <p:nvPr/>
            </p:nvSpPr>
            <p:spPr>
              <a:xfrm rot="16200000">
                <a:off x="12473" y="1272"/>
                <a:ext cx="7999" cy="5454"/>
              </a:xfrm>
              <a:prstGeom prst="triangle">
                <a:avLst>
                  <a:gd name="adj" fmla="val 52262"/>
                </a:avLst>
              </a:prstGeom>
              <a:solidFill>
                <a:srgbClr val="E9BF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任意多边形 17"/>
              <p:cNvSpPr/>
              <p:nvPr/>
            </p:nvSpPr>
            <p:spPr>
              <a:xfrm rot="2280000">
                <a:off x="-3235" y="4699"/>
                <a:ext cx="18062" cy="5102"/>
              </a:xfrm>
              <a:custGeom>
                <a:avLst/>
                <a:gdLst/>
                <a:ahLst/>
                <a:cxnLst>
                  <a:cxn ang="3">
                    <a:pos x="hc" y="t"/>
                  </a:cxn>
                  <a:cxn ang="cd2">
                    <a:pos x="l" y="vc"/>
                  </a:cxn>
                  <a:cxn ang="cd4">
                    <a:pos x="hc" y="b"/>
                  </a:cxn>
                  <a:cxn ang="0">
                    <a:pos x="r" y="vc"/>
                  </a:cxn>
                </a:cxnLst>
                <a:rect l="l" t="t" r="r" b="b"/>
                <a:pathLst>
                  <a:path w="18062" h="5102">
                    <a:moveTo>
                      <a:pt x="520" y="0"/>
                    </a:moveTo>
                    <a:lnTo>
                      <a:pt x="18062" y="0"/>
                    </a:lnTo>
                    <a:lnTo>
                      <a:pt x="11531" y="5102"/>
                    </a:lnTo>
                    <a:lnTo>
                      <a:pt x="3669" y="5102"/>
                    </a:lnTo>
                    <a:lnTo>
                      <a:pt x="0" y="406"/>
                    </a:lnTo>
                    <a:lnTo>
                      <a:pt x="520" y="0"/>
                    </a:lnTo>
                    <a:close/>
                  </a:path>
                </a:pathLst>
              </a:custGeom>
              <a:solidFill>
                <a:srgbClr val="57A1B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9" name="任意多边形 18"/>
              <p:cNvSpPr/>
              <p:nvPr/>
            </p:nvSpPr>
            <p:spPr>
              <a:xfrm rot="2280000">
                <a:off x="-24" y="1985"/>
                <a:ext cx="21259" cy="5100"/>
              </a:xfrm>
              <a:custGeom>
                <a:avLst/>
                <a:gdLst/>
                <a:ahLst/>
                <a:cxnLst>
                  <a:cxn ang="3">
                    <a:pos x="hc" y="t"/>
                  </a:cxn>
                  <a:cxn ang="cd2">
                    <a:pos x="l" y="vc"/>
                  </a:cxn>
                  <a:cxn ang="cd4">
                    <a:pos x="hc" y="b"/>
                  </a:cxn>
                  <a:cxn ang="0">
                    <a:pos x="r" y="vc"/>
                  </a:cxn>
                </a:cxnLst>
                <a:rect l="l" t="t" r="r" b="b"/>
                <a:pathLst>
                  <a:path w="21259" h="5100">
                    <a:moveTo>
                      <a:pt x="6528" y="0"/>
                    </a:moveTo>
                    <a:lnTo>
                      <a:pt x="19544" y="0"/>
                    </a:lnTo>
                    <a:lnTo>
                      <a:pt x="21259" y="2196"/>
                    </a:lnTo>
                    <a:lnTo>
                      <a:pt x="17542" y="5100"/>
                    </a:lnTo>
                    <a:lnTo>
                      <a:pt x="0" y="5100"/>
                    </a:lnTo>
                    <a:lnTo>
                      <a:pt x="6528" y="0"/>
                    </a:lnTo>
                    <a:close/>
                  </a:path>
                </a:pathLst>
              </a:custGeom>
              <a:solidFill>
                <a:srgbClr val="48576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20" name="矩形 19"/>
            <p:cNvSpPr/>
            <p:nvPr/>
          </p:nvSpPr>
          <p:spPr>
            <a:xfrm>
              <a:off x="560" y="490"/>
              <a:ext cx="18080" cy="98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3" name="组合 62"/>
          <p:cNvGrpSpPr/>
          <p:nvPr/>
        </p:nvGrpSpPr>
        <p:grpSpPr>
          <a:xfrm>
            <a:off x="622935" y="882015"/>
            <a:ext cx="467360" cy="262890"/>
            <a:chOff x="981" y="929"/>
            <a:chExt cx="736" cy="414"/>
          </a:xfrm>
        </p:grpSpPr>
        <p:cxnSp>
          <p:nvCxnSpPr>
            <p:cNvPr id="46" name="直接连接符 45"/>
            <p:cNvCxnSpPr/>
            <p:nvPr/>
          </p:nvCxnSpPr>
          <p:spPr>
            <a:xfrm>
              <a:off x="981" y="1343"/>
              <a:ext cx="737" cy="0"/>
            </a:xfrm>
            <a:prstGeom prst="line">
              <a:avLst/>
            </a:prstGeom>
            <a:ln w="69850">
              <a:solidFill>
                <a:srgbClr val="485766"/>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a:off x="981" y="1145"/>
              <a:ext cx="737" cy="0"/>
            </a:xfrm>
            <a:prstGeom prst="line">
              <a:avLst/>
            </a:prstGeom>
            <a:ln w="69850">
              <a:solidFill>
                <a:srgbClr val="57A1BB"/>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a:off x="981" y="929"/>
              <a:ext cx="737" cy="0"/>
            </a:xfrm>
            <a:prstGeom prst="line">
              <a:avLst/>
            </a:prstGeom>
            <a:ln w="69850">
              <a:solidFill>
                <a:srgbClr val="E9BF62"/>
              </a:solidFill>
            </a:ln>
          </p:spPr>
          <p:style>
            <a:lnRef idx="1">
              <a:schemeClr val="accent1"/>
            </a:lnRef>
            <a:fillRef idx="0">
              <a:schemeClr val="accent1"/>
            </a:fillRef>
            <a:effectRef idx="0">
              <a:schemeClr val="accent1"/>
            </a:effectRef>
            <a:fontRef idx="minor">
              <a:schemeClr val="tx1"/>
            </a:fontRef>
          </p:style>
        </p:cxnSp>
      </p:grpSp>
      <p:sp>
        <p:nvSpPr>
          <p:cNvPr id="3" name="灯片编号占位符 2"/>
          <p:cNvSpPr>
            <a:spLocks noGrp="1"/>
          </p:cNvSpPr>
          <p:nvPr>
            <p:ph type="sldNum" sz="quarter" idx="12"/>
          </p:nvPr>
        </p:nvSpPr>
        <p:spPr/>
        <p:txBody>
          <a:bodyPr/>
          <a:lstStyle/>
          <a:p>
            <a:pPr lvl="0"/>
            <a:fld id="{9A0DB2DC-4C9A-4742-B13C-FB6460FD3503}" type="slidenum">
              <a:rPr lang="zh-CN" altLang="en-US" dirty="0"/>
            </a:fld>
            <a:endParaRPr lang="zh-CN" altLang="en-US" dirty="0">
              <a:ea typeface="宋体" panose="02010600030101010101" pitchFamily="2" charset="-122"/>
            </a:endParaRPr>
          </a:p>
        </p:txBody>
      </p:sp>
      <p:sp>
        <p:nvSpPr>
          <p:cNvPr id="4" name="文本框 3"/>
          <p:cNvSpPr txBox="1"/>
          <p:nvPr/>
        </p:nvSpPr>
        <p:spPr>
          <a:xfrm>
            <a:off x="1257935" y="727710"/>
            <a:ext cx="6096000" cy="583565"/>
          </a:xfrm>
          <a:prstGeom prst="rect">
            <a:avLst/>
          </a:prstGeom>
          <a:noFill/>
        </p:spPr>
        <p:txBody>
          <a:bodyPr wrap="square" rtlCol="0" anchor="t">
            <a:spAutoFit/>
          </a:bodyPr>
          <a:lstStyle/>
          <a:p>
            <a:r>
              <a:rPr lang="en-US" altLang="zh-CN" sz="3200" b="1">
                <a:sym typeface="+mn-ea"/>
              </a:rPr>
              <a:t>  </a:t>
            </a:r>
            <a:r>
              <a:rPr lang="zh-CN" altLang="en-US" sz="3200" b="1">
                <a:sym typeface="+mn-ea"/>
              </a:rPr>
              <a:t>总结</a:t>
            </a:r>
            <a:endParaRPr lang="zh-CN" altLang="en-US" sz="3200" b="1">
              <a:sym typeface="+mn-ea"/>
            </a:endParaRPr>
          </a:p>
        </p:txBody>
      </p:sp>
      <p:sp>
        <p:nvSpPr>
          <p:cNvPr id="5" name="文本框 4"/>
          <p:cNvSpPr txBox="1"/>
          <p:nvPr/>
        </p:nvSpPr>
        <p:spPr>
          <a:xfrm>
            <a:off x="924560" y="1506855"/>
            <a:ext cx="10540365" cy="4707890"/>
          </a:xfrm>
          <a:prstGeom prst="rect">
            <a:avLst/>
          </a:prstGeom>
          <a:noFill/>
        </p:spPr>
        <p:txBody>
          <a:bodyPr wrap="square" rtlCol="0" anchor="t">
            <a:spAutoFit/>
          </a:bodyPr>
          <a:lstStyle/>
          <a:p>
            <a:pPr indent="0">
              <a:buNone/>
            </a:pPr>
            <a:r>
              <a:rPr lang="en-US" altLang="zh-CN" sz="2000">
                <a:latin typeface="微软雅黑" panose="020B0503020204020204" charset="-122"/>
                <a:ea typeface="微软雅黑" panose="020B0503020204020204" charset="-122"/>
                <a:cs typeface="微软雅黑" panose="020B0503020204020204" charset="-122"/>
                <a:sym typeface="+mn-ea"/>
              </a:rPr>
              <a:t>       卷积神经网络（CNN）是深度学习领域中最重要的网络之一。由于CNN在许多领域取得了令人印象深刻的成就，包括但不限于计算机视觉和自然语言处理，它在过去的几年里吸引了工业界和学术界的广泛关注。</a:t>
            </a:r>
            <a:endParaRPr lang="en-US" altLang="zh-CN" sz="2000">
              <a:latin typeface="微软雅黑" panose="020B0503020204020204" charset="-122"/>
              <a:ea typeface="微软雅黑" panose="020B0503020204020204" charset="-122"/>
              <a:cs typeface="微软雅黑" panose="020B0503020204020204" charset="-122"/>
              <a:sym typeface="+mn-ea"/>
            </a:endParaRPr>
          </a:p>
          <a:p>
            <a:pPr indent="0">
              <a:buNone/>
            </a:pPr>
            <a:endParaRPr lang="en-US" altLang="zh-CN" sz="2000">
              <a:latin typeface="微软雅黑" panose="020B0503020204020204" charset="-122"/>
              <a:ea typeface="微软雅黑" panose="020B0503020204020204" charset="-122"/>
              <a:cs typeface="微软雅黑" panose="020B0503020204020204" charset="-122"/>
              <a:sym typeface="+mn-ea"/>
            </a:endParaRPr>
          </a:p>
          <a:p>
            <a:pPr marL="342900" indent="-342900">
              <a:buFont typeface="Arial" panose="020B0604020202020204" pitchFamily="34" charset="0"/>
              <a:buChar char="•"/>
            </a:pPr>
            <a:r>
              <a:rPr lang="en-US" altLang="zh-CN" sz="2000" b="1">
                <a:latin typeface="微软雅黑" panose="020B0503020204020204" charset="-122"/>
                <a:ea typeface="微软雅黑" panose="020B0503020204020204" charset="-122"/>
                <a:cs typeface="微软雅黑" panose="020B0503020204020204" charset="-122"/>
                <a:sym typeface="+mn-ea"/>
              </a:rPr>
              <a:t>CNN</a:t>
            </a:r>
            <a:r>
              <a:rPr lang="zh-CN" altLang="en-US" sz="2000" b="1">
                <a:latin typeface="微软雅黑" panose="020B0503020204020204" charset="-122"/>
                <a:ea typeface="微软雅黑" panose="020B0503020204020204" charset="-122"/>
                <a:cs typeface="微软雅黑" panose="020B0503020204020204" charset="-122"/>
                <a:sym typeface="+mn-ea"/>
              </a:rPr>
              <a:t>的</a:t>
            </a:r>
            <a:r>
              <a:rPr lang="en-US" altLang="zh-CN" sz="2000" b="1">
                <a:latin typeface="微软雅黑" panose="020B0503020204020204" charset="-122"/>
                <a:ea typeface="微软雅黑" panose="020B0503020204020204" charset="-122"/>
                <a:cs typeface="微软雅黑" panose="020B0503020204020204" charset="-122"/>
                <a:sym typeface="+mn-ea"/>
              </a:rPr>
              <a:t>优点：</a:t>
            </a:r>
            <a:endParaRPr lang="en-US" altLang="zh-CN" sz="2000" b="1">
              <a:latin typeface="微软雅黑" panose="020B0503020204020204" charset="-122"/>
              <a:ea typeface="微软雅黑" panose="020B0503020204020204" charset="-122"/>
              <a:cs typeface="微软雅黑" panose="020B0503020204020204" charset="-122"/>
              <a:sym typeface="+mn-ea"/>
            </a:endParaRPr>
          </a:p>
          <a:p>
            <a:pPr indent="0">
              <a:buNone/>
            </a:pPr>
            <a:r>
              <a:rPr lang="en-US" altLang="zh-CN" sz="2000">
                <a:latin typeface="微软雅黑" panose="020B0503020204020204" charset="-122"/>
                <a:ea typeface="微软雅黑" panose="020B0503020204020204" charset="-122"/>
                <a:cs typeface="微软雅黑" panose="020B0503020204020204" charset="-122"/>
                <a:sym typeface="+mn-ea"/>
              </a:rPr>
              <a:t> 1)</a:t>
            </a:r>
            <a:r>
              <a:rPr lang="en-US" altLang="zh-CN" sz="2000">
                <a:solidFill>
                  <a:srgbClr val="FF0000"/>
                </a:solidFill>
                <a:latin typeface="微软雅黑" panose="020B0503020204020204" charset="-122"/>
                <a:ea typeface="微软雅黑" panose="020B0503020204020204" charset="-122"/>
                <a:cs typeface="微软雅黑" panose="020B0503020204020204" charset="-122"/>
                <a:sym typeface="+mn-ea"/>
              </a:rPr>
              <a:t>局部连接</a:t>
            </a:r>
            <a:r>
              <a:rPr lang="en-US" altLang="zh-CN" sz="2000">
                <a:latin typeface="微软雅黑" panose="020B0503020204020204" charset="-122"/>
                <a:ea typeface="微软雅黑" panose="020B0503020204020204" charset="-122"/>
                <a:cs typeface="微软雅黑" panose="020B0503020204020204" charset="-122"/>
                <a:sym typeface="+mn-ea"/>
              </a:rPr>
              <a:t>——每个神经元不再连接到前一层的所有神经元，而只连接到少量的神经元，这可以有效地减少参数和加速收敛。</a:t>
            </a:r>
            <a:endParaRPr lang="en-US" altLang="zh-CN" sz="2000">
              <a:latin typeface="微软雅黑" panose="020B0503020204020204" charset="-122"/>
              <a:ea typeface="微软雅黑" panose="020B0503020204020204" charset="-122"/>
              <a:cs typeface="微软雅黑" panose="020B0503020204020204" charset="-122"/>
              <a:sym typeface="+mn-ea"/>
            </a:endParaRPr>
          </a:p>
          <a:p>
            <a:pPr indent="0">
              <a:buNone/>
            </a:pPr>
            <a:r>
              <a:rPr lang="en-US" altLang="zh-CN" sz="2000">
                <a:latin typeface="微软雅黑" panose="020B0503020204020204" charset="-122"/>
                <a:ea typeface="微软雅黑" panose="020B0503020204020204" charset="-122"/>
                <a:cs typeface="微软雅黑" panose="020B0503020204020204" charset="-122"/>
                <a:sym typeface="+mn-ea"/>
              </a:rPr>
              <a:t>2)</a:t>
            </a:r>
            <a:r>
              <a:rPr lang="en-US" altLang="zh-CN" sz="2000">
                <a:solidFill>
                  <a:srgbClr val="FF0000"/>
                </a:solidFill>
                <a:latin typeface="微软雅黑" panose="020B0503020204020204" charset="-122"/>
                <a:ea typeface="微软雅黑" panose="020B0503020204020204" charset="-122"/>
                <a:cs typeface="微软雅黑" panose="020B0503020204020204" charset="-122"/>
                <a:sym typeface="+mn-ea"/>
              </a:rPr>
              <a:t>权重共享</a:t>
            </a:r>
            <a:r>
              <a:rPr lang="en-US" altLang="zh-CN" sz="2000">
                <a:latin typeface="微软雅黑" panose="020B0503020204020204" charset="-122"/>
                <a:ea typeface="微软雅黑" panose="020B0503020204020204" charset="-122"/>
                <a:cs typeface="微软雅黑" panose="020B0503020204020204" charset="-122"/>
                <a:sym typeface="+mn-ea"/>
              </a:rPr>
              <a:t>——一组连接可以共享相同的权重，这进一步减少了参数。</a:t>
            </a:r>
            <a:endParaRPr lang="en-US" altLang="zh-CN" sz="2000">
              <a:latin typeface="微软雅黑" panose="020B0503020204020204" charset="-122"/>
              <a:ea typeface="微软雅黑" panose="020B0503020204020204" charset="-122"/>
              <a:cs typeface="微软雅黑" panose="020B0503020204020204" charset="-122"/>
              <a:sym typeface="+mn-ea"/>
            </a:endParaRPr>
          </a:p>
          <a:p>
            <a:pPr indent="0">
              <a:buNone/>
            </a:pPr>
            <a:r>
              <a:rPr lang="en-US" altLang="zh-CN" sz="2000">
                <a:latin typeface="微软雅黑" panose="020B0503020204020204" charset="-122"/>
                <a:ea typeface="微软雅黑" panose="020B0503020204020204" charset="-122"/>
                <a:cs typeface="微软雅黑" panose="020B0503020204020204" charset="-122"/>
                <a:sym typeface="+mn-ea"/>
              </a:rPr>
              <a:t>3)</a:t>
            </a:r>
            <a:r>
              <a:rPr lang="en-US" altLang="zh-CN" sz="2000">
                <a:solidFill>
                  <a:srgbClr val="FF0000"/>
                </a:solidFill>
                <a:latin typeface="微软雅黑" panose="020B0503020204020204" charset="-122"/>
                <a:ea typeface="微软雅黑" panose="020B0503020204020204" charset="-122"/>
                <a:cs typeface="微软雅黑" panose="020B0503020204020204" charset="-122"/>
                <a:sym typeface="+mn-ea"/>
              </a:rPr>
              <a:t>降采样降维</a:t>
            </a:r>
            <a:r>
              <a:rPr lang="en-US" altLang="zh-CN" sz="2000">
                <a:latin typeface="微软雅黑" panose="020B0503020204020204" charset="-122"/>
                <a:ea typeface="微软雅黑" panose="020B0503020204020204" charset="-122"/>
                <a:cs typeface="微软雅黑" panose="020B0503020204020204" charset="-122"/>
                <a:sym typeface="+mn-ea"/>
              </a:rPr>
              <a:t>——池化层利用图像局部相关原理对图像进行降采样，可以在保留有用信息的同时减少数据量。它还可以通过删除琐碎的特征来减少参数的数量。</a:t>
            </a:r>
            <a:endParaRPr lang="en-US" altLang="zh-CN" sz="2000">
              <a:latin typeface="微软雅黑" panose="020B0503020204020204" charset="-122"/>
              <a:ea typeface="微软雅黑" panose="020B0503020204020204" charset="-122"/>
              <a:cs typeface="微软雅黑" panose="020B0503020204020204" charset="-122"/>
              <a:sym typeface="+mn-ea"/>
            </a:endParaRPr>
          </a:p>
          <a:p>
            <a:pPr indent="0">
              <a:buNone/>
            </a:pPr>
            <a:endParaRPr lang="en-US" altLang="zh-CN" sz="2000">
              <a:latin typeface="微软雅黑" panose="020B0503020204020204" charset="-122"/>
              <a:ea typeface="微软雅黑" panose="020B0503020204020204" charset="-122"/>
              <a:cs typeface="微软雅黑" panose="020B0503020204020204" charset="-122"/>
              <a:sym typeface="+mn-ea"/>
            </a:endParaRPr>
          </a:p>
          <a:p>
            <a:pPr marL="342900" indent="-342900">
              <a:buFont typeface="Arial" panose="020B0604020202020204" pitchFamily="34" charset="0"/>
              <a:buChar char="•"/>
            </a:pPr>
            <a:r>
              <a:rPr lang="en-US" altLang="zh-CN" sz="2000" b="1">
                <a:latin typeface="微软雅黑" panose="020B0503020204020204" charset="-122"/>
                <a:ea typeface="微软雅黑" panose="020B0503020204020204" charset="-122"/>
                <a:cs typeface="微软雅黑" panose="020B0503020204020204" charset="-122"/>
                <a:sym typeface="+mn-ea"/>
              </a:rPr>
              <a:t>CNN</a:t>
            </a:r>
            <a:r>
              <a:rPr lang="zh-CN" altLang="en-US" sz="2000" b="1">
                <a:latin typeface="微软雅黑" panose="020B0503020204020204" charset="-122"/>
                <a:ea typeface="微软雅黑" panose="020B0503020204020204" charset="-122"/>
                <a:cs typeface="微软雅黑" panose="020B0503020204020204" charset="-122"/>
                <a:sym typeface="+mn-ea"/>
              </a:rPr>
              <a:t>的应用：</a:t>
            </a:r>
            <a:endParaRPr lang="en-US" altLang="zh-CN" sz="2000" b="1">
              <a:latin typeface="微软雅黑" panose="020B0503020204020204" charset="-122"/>
              <a:ea typeface="微软雅黑" panose="020B0503020204020204" charset="-122"/>
              <a:cs typeface="微软雅黑" panose="020B0503020204020204" charset="-122"/>
              <a:sym typeface="+mn-ea"/>
            </a:endParaRPr>
          </a:p>
          <a:p>
            <a:pPr indent="0">
              <a:buFont typeface="Arial" panose="020B0604020202020204" pitchFamily="34" charset="0"/>
              <a:buNone/>
            </a:pPr>
            <a:r>
              <a:rPr lang="en-US" altLang="zh-CN" sz="2000">
                <a:latin typeface="微软雅黑" panose="020B0503020204020204" charset="-122"/>
                <a:ea typeface="微软雅黑" panose="020B0503020204020204" charset="-122"/>
                <a:cs typeface="微软雅黑" panose="020B0503020204020204" charset="-122"/>
                <a:sym typeface="+mn-ea"/>
              </a:rPr>
              <a:t>一维CNN</a:t>
            </a:r>
            <a:r>
              <a:rPr lang="zh-CN" altLang="en-US" sz="2000">
                <a:latin typeface="微软雅黑" panose="020B0503020204020204" charset="-122"/>
                <a:ea typeface="微软雅黑" panose="020B0503020204020204" charset="-122"/>
                <a:cs typeface="微软雅黑" panose="020B0503020204020204" charset="-122"/>
                <a:sym typeface="+mn-ea"/>
              </a:rPr>
              <a:t>：</a:t>
            </a:r>
            <a:r>
              <a:rPr lang="en-US" altLang="zh-CN" sz="2000">
                <a:latin typeface="微软雅黑" panose="020B0503020204020204" charset="-122"/>
                <a:ea typeface="微软雅黑" panose="020B0503020204020204" charset="-122"/>
                <a:cs typeface="微软雅黑" panose="020B0503020204020204" charset="-122"/>
                <a:sym typeface="+mn-ea"/>
              </a:rPr>
              <a:t>时间序列预测</a:t>
            </a:r>
            <a:r>
              <a:rPr lang="zh-CN" altLang="en-US" sz="2000">
                <a:latin typeface="微软雅黑" panose="020B0503020204020204" charset="-122"/>
                <a:ea typeface="微软雅黑" panose="020B0503020204020204" charset="-122"/>
                <a:cs typeface="微软雅黑" panose="020B0503020204020204" charset="-122"/>
                <a:sym typeface="+mn-ea"/>
              </a:rPr>
              <a:t>；</a:t>
            </a:r>
            <a:r>
              <a:rPr lang="en-US" altLang="zh-CN" sz="2000">
                <a:latin typeface="微软雅黑" panose="020B0503020204020204" charset="-122"/>
                <a:ea typeface="微软雅黑" panose="020B0503020204020204" charset="-122"/>
                <a:cs typeface="微软雅黑" panose="020B0503020204020204" charset="-122"/>
                <a:sym typeface="+mn-ea"/>
              </a:rPr>
              <a:t>信号识别等。</a:t>
            </a:r>
            <a:endParaRPr lang="en-US" altLang="zh-CN" sz="2000">
              <a:latin typeface="微软雅黑" panose="020B0503020204020204" charset="-122"/>
              <a:ea typeface="微软雅黑" panose="020B0503020204020204" charset="-122"/>
              <a:cs typeface="微软雅黑" panose="020B0503020204020204" charset="-122"/>
              <a:sym typeface="+mn-ea"/>
            </a:endParaRPr>
          </a:p>
          <a:p>
            <a:pPr indent="0">
              <a:buFont typeface="Arial" panose="020B0604020202020204" pitchFamily="34" charset="0"/>
              <a:buNone/>
            </a:pPr>
            <a:r>
              <a:rPr lang="zh-CN" altLang="en-US" sz="2000">
                <a:latin typeface="微软雅黑" panose="020B0503020204020204" charset="-122"/>
                <a:ea typeface="微软雅黑" panose="020B0503020204020204" charset="-122"/>
                <a:cs typeface="微软雅黑" panose="020B0503020204020204" charset="-122"/>
                <a:sym typeface="+mn-ea"/>
              </a:rPr>
              <a:t>二维</a:t>
            </a:r>
            <a:r>
              <a:rPr lang="en-US" altLang="zh-CN" sz="2000">
                <a:latin typeface="微软雅黑" panose="020B0503020204020204" charset="-122"/>
                <a:ea typeface="微软雅黑" panose="020B0503020204020204" charset="-122"/>
                <a:cs typeface="微软雅黑" panose="020B0503020204020204" charset="-122"/>
                <a:sym typeface="+mn-ea"/>
              </a:rPr>
              <a:t>CNN</a:t>
            </a:r>
            <a:r>
              <a:rPr lang="zh-CN" altLang="en-US" sz="2000">
                <a:latin typeface="微软雅黑" panose="020B0503020204020204" charset="-122"/>
                <a:ea typeface="微软雅黑" panose="020B0503020204020204" charset="-122"/>
                <a:cs typeface="微软雅黑" panose="020B0503020204020204" charset="-122"/>
                <a:sym typeface="+mn-ea"/>
              </a:rPr>
              <a:t>：图像分类；目标检测；图像分割；人脸识别等</a:t>
            </a:r>
            <a:endParaRPr lang="zh-CN" altLang="en-US" sz="2000">
              <a:latin typeface="微软雅黑" panose="020B0503020204020204" charset="-122"/>
              <a:ea typeface="微软雅黑" panose="020B0503020204020204" charset="-122"/>
              <a:cs typeface="微软雅黑" panose="020B0503020204020204" charset="-122"/>
              <a:sym typeface="+mn-ea"/>
            </a:endParaRPr>
          </a:p>
          <a:p>
            <a:pPr indent="0">
              <a:buFont typeface="Arial" panose="020B0604020202020204" pitchFamily="34" charset="0"/>
              <a:buNone/>
            </a:pPr>
            <a:r>
              <a:rPr lang="zh-CN" altLang="en-US" sz="2000">
                <a:latin typeface="微软雅黑" panose="020B0503020204020204" charset="-122"/>
                <a:ea typeface="微软雅黑" panose="020B0503020204020204" charset="-122"/>
                <a:cs typeface="微软雅黑" panose="020B0503020204020204" charset="-122"/>
                <a:sym typeface="+mn-ea"/>
              </a:rPr>
              <a:t>多维</a:t>
            </a:r>
            <a:r>
              <a:rPr lang="en-US" altLang="zh-CN" sz="2000">
                <a:latin typeface="微软雅黑" panose="020B0503020204020204" charset="-122"/>
                <a:ea typeface="微软雅黑" panose="020B0503020204020204" charset="-122"/>
                <a:cs typeface="微软雅黑" panose="020B0503020204020204" charset="-122"/>
                <a:sym typeface="+mn-ea"/>
              </a:rPr>
              <a:t>CNN</a:t>
            </a:r>
            <a:r>
              <a:rPr lang="zh-CN" altLang="en-US" sz="2000">
                <a:latin typeface="微软雅黑" panose="020B0503020204020204" charset="-122"/>
                <a:ea typeface="微软雅黑" panose="020B0503020204020204" charset="-122"/>
                <a:cs typeface="微软雅黑" panose="020B0503020204020204" charset="-122"/>
                <a:sym typeface="+mn-ea"/>
              </a:rPr>
              <a:t>：人类动作识别；目标识别、检测等</a:t>
            </a:r>
            <a:endParaRPr lang="zh-CN" altLang="en-US" sz="2000">
              <a:latin typeface="微软雅黑" panose="020B0503020204020204" charset="-122"/>
              <a:ea typeface="微软雅黑" panose="020B0503020204020204" charset="-122"/>
              <a:cs typeface="微软雅黑" panose="020B0503020204020204" charset="-122"/>
              <a:sym typeface="+mn-ea"/>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054225" y="0"/>
            <a:ext cx="15537180" cy="6858000"/>
            <a:chOff x="-3235" y="0"/>
            <a:chExt cx="24468" cy="10800"/>
          </a:xfrm>
        </p:grpSpPr>
        <p:grpSp>
          <p:nvGrpSpPr>
            <p:cNvPr id="16" name="组合 15"/>
            <p:cNvGrpSpPr/>
            <p:nvPr/>
          </p:nvGrpSpPr>
          <p:grpSpPr>
            <a:xfrm>
              <a:off x="-3235" y="0"/>
              <a:ext cx="24469" cy="10800"/>
              <a:chOff x="-3235" y="0"/>
              <a:chExt cx="24469" cy="10800"/>
            </a:xfrm>
          </p:grpSpPr>
          <p:sp>
            <p:nvSpPr>
              <p:cNvPr id="15" name="矩形 14"/>
              <p:cNvSpPr/>
              <p:nvPr/>
            </p:nvSpPr>
            <p:spPr>
              <a:xfrm>
                <a:off x="0" y="0"/>
                <a:ext cx="19200" cy="10800"/>
              </a:xfrm>
              <a:prstGeom prst="rect">
                <a:avLst/>
              </a:prstGeom>
              <a:solidFill>
                <a:srgbClr val="E9E1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等腰三角形 16"/>
              <p:cNvSpPr/>
              <p:nvPr/>
            </p:nvSpPr>
            <p:spPr>
              <a:xfrm rot="16200000">
                <a:off x="12473" y="1272"/>
                <a:ext cx="7999" cy="5454"/>
              </a:xfrm>
              <a:prstGeom prst="triangle">
                <a:avLst>
                  <a:gd name="adj" fmla="val 52262"/>
                </a:avLst>
              </a:prstGeom>
              <a:solidFill>
                <a:srgbClr val="E9BF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任意多边形 17"/>
              <p:cNvSpPr/>
              <p:nvPr/>
            </p:nvSpPr>
            <p:spPr>
              <a:xfrm rot="2280000">
                <a:off x="-3235" y="4699"/>
                <a:ext cx="18062" cy="5102"/>
              </a:xfrm>
              <a:custGeom>
                <a:avLst/>
                <a:gdLst/>
                <a:ahLst/>
                <a:cxnLst>
                  <a:cxn ang="3">
                    <a:pos x="hc" y="t"/>
                  </a:cxn>
                  <a:cxn ang="cd2">
                    <a:pos x="l" y="vc"/>
                  </a:cxn>
                  <a:cxn ang="cd4">
                    <a:pos x="hc" y="b"/>
                  </a:cxn>
                  <a:cxn ang="0">
                    <a:pos x="r" y="vc"/>
                  </a:cxn>
                </a:cxnLst>
                <a:rect l="l" t="t" r="r" b="b"/>
                <a:pathLst>
                  <a:path w="18062" h="5102">
                    <a:moveTo>
                      <a:pt x="520" y="0"/>
                    </a:moveTo>
                    <a:lnTo>
                      <a:pt x="18062" y="0"/>
                    </a:lnTo>
                    <a:lnTo>
                      <a:pt x="11531" y="5102"/>
                    </a:lnTo>
                    <a:lnTo>
                      <a:pt x="3669" y="5102"/>
                    </a:lnTo>
                    <a:lnTo>
                      <a:pt x="0" y="406"/>
                    </a:lnTo>
                    <a:lnTo>
                      <a:pt x="520" y="0"/>
                    </a:lnTo>
                    <a:close/>
                  </a:path>
                </a:pathLst>
              </a:custGeom>
              <a:solidFill>
                <a:srgbClr val="57A1B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9" name="任意多边形 18"/>
              <p:cNvSpPr/>
              <p:nvPr/>
            </p:nvSpPr>
            <p:spPr>
              <a:xfrm rot="2280000">
                <a:off x="-24" y="1985"/>
                <a:ext cx="21259" cy="5100"/>
              </a:xfrm>
              <a:custGeom>
                <a:avLst/>
                <a:gdLst/>
                <a:ahLst/>
                <a:cxnLst>
                  <a:cxn ang="3">
                    <a:pos x="hc" y="t"/>
                  </a:cxn>
                  <a:cxn ang="cd2">
                    <a:pos x="l" y="vc"/>
                  </a:cxn>
                  <a:cxn ang="cd4">
                    <a:pos x="hc" y="b"/>
                  </a:cxn>
                  <a:cxn ang="0">
                    <a:pos x="r" y="vc"/>
                  </a:cxn>
                </a:cxnLst>
                <a:rect l="l" t="t" r="r" b="b"/>
                <a:pathLst>
                  <a:path w="21259" h="5100">
                    <a:moveTo>
                      <a:pt x="6528" y="0"/>
                    </a:moveTo>
                    <a:lnTo>
                      <a:pt x="19544" y="0"/>
                    </a:lnTo>
                    <a:lnTo>
                      <a:pt x="21259" y="2196"/>
                    </a:lnTo>
                    <a:lnTo>
                      <a:pt x="17542" y="5100"/>
                    </a:lnTo>
                    <a:lnTo>
                      <a:pt x="0" y="5100"/>
                    </a:lnTo>
                    <a:lnTo>
                      <a:pt x="6528" y="0"/>
                    </a:lnTo>
                    <a:close/>
                  </a:path>
                </a:pathLst>
              </a:custGeom>
              <a:solidFill>
                <a:srgbClr val="48576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20" name="矩形 19"/>
            <p:cNvSpPr/>
            <p:nvPr/>
          </p:nvSpPr>
          <p:spPr>
            <a:xfrm>
              <a:off x="560" y="490"/>
              <a:ext cx="18080" cy="98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3" name="组合 62"/>
          <p:cNvGrpSpPr/>
          <p:nvPr/>
        </p:nvGrpSpPr>
        <p:grpSpPr>
          <a:xfrm>
            <a:off x="622935" y="882015"/>
            <a:ext cx="467360" cy="262890"/>
            <a:chOff x="981" y="929"/>
            <a:chExt cx="736" cy="414"/>
          </a:xfrm>
        </p:grpSpPr>
        <p:cxnSp>
          <p:nvCxnSpPr>
            <p:cNvPr id="46" name="直接连接符 45"/>
            <p:cNvCxnSpPr/>
            <p:nvPr/>
          </p:nvCxnSpPr>
          <p:spPr>
            <a:xfrm>
              <a:off x="981" y="1343"/>
              <a:ext cx="737" cy="0"/>
            </a:xfrm>
            <a:prstGeom prst="line">
              <a:avLst/>
            </a:prstGeom>
            <a:ln w="69850">
              <a:solidFill>
                <a:srgbClr val="485766"/>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a:off x="981" y="1145"/>
              <a:ext cx="737" cy="0"/>
            </a:xfrm>
            <a:prstGeom prst="line">
              <a:avLst/>
            </a:prstGeom>
            <a:ln w="69850">
              <a:solidFill>
                <a:srgbClr val="57A1BB"/>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a:off x="981" y="929"/>
              <a:ext cx="737" cy="0"/>
            </a:xfrm>
            <a:prstGeom prst="line">
              <a:avLst/>
            </a:prstGeom>
            <a:ln w="69850">
              <a:solidFill>
                <a:srgbClr val="E9BF62"/>
              </a:solidFill>
            </a:ln>
          </p:spPr>
          <p:style>
            <a:lnRef idx="1">
              <a:schemeClr val="accent1"/>
            </a:lnRef>
            <a:fillRef idx="0">
              <a:schemeClr val="accent1"/>
            </a:fillRef>
            <a:effectRef idx="0">
              <a:schemeClr val="accent1"/>
            </a:effectRef>
            <a:fontRef idx="minor">
              <a:schemeClr val="tx1"/>
            </a:fontRef>
          </p:style>
        </p:cxnSp>
      </p:grpSp>
      <p:sp>
        <p:nvSpPr>
          <p:cNvPr id="3" name="灯片编号占位符 2"/>
          <p:cNvSpPr>
            <a:spLocks noGrp="1"/>
          </p:cNvSpPr>
          <p:nvPr>
            <p:ph type="sldNum" sz="quarter" idx="12"/>
          </p:nvPr>
        </p:nvSpPr>
        <p:spPr/>
        <p:txBody>
          <a:bodyPr/>
          <a:lstStyle/>
          <a:p>
            <a:pPr lvl="0"/>
            <a:fld id="{9A0DB2DC-4C9A-4742-B13C-FB6460FD3503}" type="slidenum">
              <a:rPr lang="zh-CN" altLang="en-US" dirty="0"/>
            </a:fld>
            <a:endParaRPr lang="zh-CN" altLang="en-US" dirty="0">
              <a:ea typeface="宋体" panose="02010600030101010101" pitchFamily="2" charset="-122"/>
            </a:endParaRPr>
          </a:p>
        </p:txBody>
      </p:sp>
      <p:sp>
        <p:nvSpPr>
          <p:cNvPr id="4" name="文本框 3"/>
          <p:cNvSpPr txBox="1"/>
          <p:nvPr/>
        </p:nvSpPr>
        <p:spPr>
          <a:xfrm>
            <a:off x="1257935" y="727710"/>
            <a:ext cx="6096000" cy="583565"/>
          </a:xfrm>
          <a:prstGeom prst="rect">
            <a:avLst/>
          </a:prstGeom>
          <a:noFill/>
        </p:spPr>
        <p:txBody>
          <a:bodyPr wrap="square" rtlCol="0" anchor="t">
            <a:spAutoFit/>
          </a:bodyPr>
          <a:lstStyle/>
          <a:p>
            <a:r>
              <a:rPr lang="en-US" altLang="zh-CN" sz="3200" b="1">
                <a:sym typeface="+mn-ea"/>
              </a:rPr>
              <a:t>  </a:t>
            </a:r>
            <a:r>
              <a:rPr lang="zh-CN" altLang="en-US" sz="3200" b="1">
                <a:sym typeface="+mn-ea"/>
              </a:rPr>
              <a:t>未来展望</a:t>
            </a:r>
            <a:endParaRPr lang="zh-CN" altLang="en-US" sz="3200" b="1">
              <a:sym typeface="+mn-ea"/>
            </a:endParaRPr>
          </a:p>
        </p:txBody>
      </p:sp>
      <p:sp>
        <p:nvSpPr>
          <p:cNvPr id="5" name="文本框 4"/>
          <p:cNvSpPr txBox="1"/>
          <p:nvPr/>
        </p:nvSpPr>
        <p:spPr>
          <a:xfrm>
            <a:off x="881380" y="1535430"/>
            <a:ext cx="10478770" cy="4707890"/>
          </a:xfrm>
          <a:prstGeom prst="rect">
            <a:avLst/>
          </a:prstGeom>
          <a:noFill/>
        </p:spPr>
        <p:txBody>
          <a:bodyPr wrap="square" rtlCol="0" anchor="t">
            <a:spAutoFit/>
          </a:bodyPr>
          <a:lstStyle/>
          <a:p>
            <a:pPr marL="342900" indent="-342900">
              <a:buFont typeface="Arial" panose="020B0604020202020204" pitchFamily="34" charset="0"/>
              <a:buChar char="•"/>
            </a:pPr>
            <a:r>
              <a:rPr lang="zh-CN" altLang="en-US" sz="2000" b="1">
                <a:latin typeface="微软雅黑" panose="020B0503020204020204" charset="-122"/>
                <a:ea typeface="微软雅黑" panose="020B0503020204020204" charset="-122"/>
                <a:cs typeface="微软雅黑" panose="020B0503020204020204" charset="-122"/>
                <a:sym typeface="+mn-ea"/>
              </a:rPr>
              <a:t>模型压缩</a:t>
            </a:r>
            <a:endParaRPr lang="zh-CN" altLang="en-US" sz="2000" b="1">
              <a:latin typeface="微软雅黑" panose="020B0503020204020204" charset="-122"/>
              <a:ea typeface="微软雅黑" panose="020B0503020204020204" charset="-122"/>
              <a:cs typeface="微软雅黑" panose="020B0503020204020204" charset="-122"/>
              <a:sym typeface="+mn-ea"/>
            </a:endParaRPr>
          </a:p>
          <a:p>
            <a:pPr indent="0">
              <a:buNone/>
            </a:pPr>
            <a:r>
              <a:rPr lang="en-US" altLang="zh-CN" sz="2000">
                <a:latin typeface="微软雅黑" panose="020B0503020204020204" charset="-122"/>
                <a:ea typeface="微软雅黑" panose="020B0503020204020204" charset="-122"/>
                <a:cs typeface="微软雅黑" panose="020B0503020204020204" charset="-122"/>
                <a:sym typeface="+mn-ea"/>
              </a:rPr>
              <a:t>       CNN</a:t>
            </a:r>
            <a:r>
              <a:rPr lang="zh-CN" altLang="en-US" sz="2000">
                <a:latin typeface="微软雅黑" panose="020B0503020204020204" charset="-122"/>
                <a:ea typeface="微软雅黑" panose="020B0503020204020204" charset="-122"/>
                <a:cs typeface="微软雅黑" panose="020B0503020204020204" charset="-122"/>
                <a:sym typeface="+mn-ea"/>
              </a:rPr>
              <a:t>所达到的高精度通常依赖于极端深度和广泛的架构，这使得将模型部署到嵌入式设备上具有挑战性。模型压缩是处理这一问题的可能方法之一，包括</a:t>
            </a:r>
            <a:r>
              <a:rPr lang="zh-CN" altLang="en-US" sz="2000">
                <a:solidFill>
                  <a:srgbClr val="FF0000"/>
                </a:solidFill>
                <a:latin typeface="微软雅黑" panose="020B0503020204020204" charset="-122"/>
                <a:ea typeface="微软雅黑" panose="020B0503020204020204" charset="-122"/>
                <a:cs typeface="微软雅黑" panose="020B0503020204020204" charset="-122"/>
                <a:sym typeface="+mn-ea"/>
              </a:rPr>
              <a:t>低秩近似、网络剪枝和网络量化</a:t>
            </a:r>
            <a:r>
              <a:rPr lang="zh-CN" altLang="en-US" sz="2000">
                <a:latin typeface="微软雅黑" panose="020B0503020204020204" charset="-122"/>
                <a:ea typeface="微软雅黑" panose="020B0503020204020204" charset="-122"/>
                <a:cs typeface="微软雅黑" panose="020B0503020204020204" charset="-122"/>
                <a:sym typeface="+mn-ea"/>
              </a:rPr>
              <a:t>。</a:t>
            </a:r>
            <a:endParaRPr lang="zh-CN" altLang="en-US" sz="2000">
              <a:latin typeface="微软雅黑" panose="020B0503020204020204" charset="-122"/>
              <a:ea typeface="微软雅黑" panose="020B0503020204020204" charset="-122"/>
              <a:cs typeface="微软雅黑" panose="020B0503020204020204" charset="-122"/>
              <a:sym typeface="+mn-ea"/>
            </a:endParaRPr>
          </a:p>
          <a:p>
            <a:pPr marL="342900" indent="-342900">
              <a:buFont typeface="Arial" panose="020B0604020202020204" pitchFamily="34" charset="0"/>
              <a:buChar char="•"/>
            </a:pPr>
            <a:r>
              <a:rPr lang="zh-CN" altLang="en-US" sz="2000" b="1">
                <a:latin typeface="微软雅黑" panose="020B0503020204020204" charset="-122"/>
                <a:ea typeface="微软雅黑" panose="020B0503020204020204" charset="-122"/>
                <a:cs typeface="微软雅黑" panose="020B0503020204020204" charset="-122"/>
                <a:sym typeface="+mn-ea"/>
              </a:rPr>
              <a:t>网络架构搜索</a:t>
            </a:r>
            <a:r>
              <a:rPr lang="zh-CN" altLang="en-US" sz="2000">
                <a:latin typeface="微软雅黑" panose="020B0503020204020204" charset="-122"/>
                <a:ea typeface="微软雅黑" panose="020B0503020204020204" charset="-122"/>
                <a:cs typeface="微软雅黑" panose="020B0503020204020204" charset="-122"/>
                <a:sym typeface="+mn-ea"/>
              </a:rPr>
              <a:t>（Network Architecture Search，NAS）</a:t>
            </a:r>
            <a:endParaRPr lang="zh-CN" altLang="en-US" sz="2000">
              <a:latin typeface="微软雅黑" panose="020B0503020204020204" charset="-122"/>
              <a:ea typeface="微软雅黑" panose="020B0503020204020204" charset="-122"/>
              <a:cs typeface="微软雅黑" panose="020B0503020204020204" charset="-122"/>
              <a:sym typeface="+mn-ea"/>
            </a:endParaRPr>
          </a:p>
          <a:p>
            <a:pPr indent="0">
              <a:buNone/>
            </a:pPr>
            <a:r>
              <a:rPr lang="en-US" altLang="zh-CN" sz="2000">
                <a:latin typeface="微软雅黑" panose="020B0503020204020204" charset="-122"/>
                <a:ea typeface="微软雅黑" panose="020B0503020204020204" charset="-122"/>
                <a:cs typeface="微软雅黑" panose="020B0503020204020204" charset="-122"/>
                <a:sym typeface="+mn-ea"/>
              </a:rPr>
              <a:t>       NAS</a:t>
            </a:r>
            <a:r>
              <a:rPr lang="zh-CN" altLang="en-US" sz="2000">
                <a:latin typeface="微软雅黑" panose="020B0503020204020204" charset="-122"/>
                <a:ea typeface="微软雅黑" panose="020B0503020204020204" charset="-122"/>
                <a:cs typeface="微软雅黑" panose="020B0503020204020204" charset="-122"/>
                <a:sym typeface="+mn-ea"/>
              </a:rPr>
              <a:t>是</a:t>
            </a:r>
            <a:r>
              <a:rPr lang="zh-CN" altLang="en-US" sz="2000">
                <a:solidFill>
                  <a:srgbClr val="FF0000"/>
                </a:solidFill>
                <a:latin typeface="微软雅黑" panose="020B0503020204020204" charset="-122"/>
                <a:ea typeface="微软雅黑" panose="020B0503020204020204" charset="-122"/>
                <a:cs typeface="微软雅黑" panose="020B0503020204020204" charset="-122"/>
                <a:sym typeface="+mn-ea"/>
              </a:rPr>
              <a:t>实现CNN自动机器学习</a:t>
            </a:r>
            <a:r>
              <a:rPr lang="zh-CN" altLang="en-US" sz="2000">
                <a:latin typeface="微软雅黑" panose="020B0503020204020204" charset="-122"/>
                <a:ea typeface="微软雅黑" panose="020B0503020204020204" charset="-122"/>
                <a:cs typeface="微软雅黑" panose="020B0503020204020204" charset="-122"/>
                <a:sym typeface="+mn-ea"/>
              </a:rPr>
              <a:t>的一种方法。通过设计选择来构建一个搜索空间。此外，NAS还找到了一个合适的优化器来控制搜索空间中的搜索过程。</a:t>
            </a:r>
            <a:endParaRPr lang="zh-CN" altLang="en-US" sz="2000">
              <a:latin typeface="微软雅黑" panose="020B0503020204020204" charset="-122"/>
              <a:ea typeface="微软雅黑" panose="020B0503020204020204" charset="-122"/>
              <a:cs typeface="微软雅黑" panose="020B0503020204020204" charset="-122"/>
              <a:sym typeface="+mn-ea"/>
            </a:endParaRPr>
          </a:p>
          <a:p>
            <a:pPr marL="342900" indent="-342900">
              <a:buFont typeface="Arial" panose="020B0604020202020204" pitchFamily="34" charset="0"/>
              <a:buChar char="•"/>
            </a:pPr>
            <a:r>
              <a:rPr lang="zh-CN" altLang="en-US" sz="2000" b="1">
                <a:latin typeface="微软雅黑" panose="020B0503020204020204" charset="-122"/>
                <a:ea typeface="微软雅黑" panose="020B0503020204020204" charset="-122"/>
                <a:cs typeface="微软雅黑" panose="020B0503020204020204" charset="-122"/>
                <a:sym typeface="+mn-ea"/>
              </a:rPr>
              <a:t>硬件实现</a:t>
            </a:r>
            <a:endParaRPr lang="zh-CN" altLang="en-US" sz="2000" b="1">
              <a:latin typeface="微软雅黑" panose="020B0503020204020204" charset="-122"/>
              <a:ea typeface="微软雅黑" panose="020B0503020204020204" charset="-122"/>
              <a:cs typeface="微软雅黑" panose="020B0503020204020204" charset="-122"/>
              <a:sym typeface="+mn-ea"/>
            </a:endParaRPr>
          </a:p>
          <a:p>
            <a:pPr indent="0">
              <a:buNone/>
            </a:pPr>
            <a:r>
              <a:rPr lang="en-US" altLang="zh-CN" sz="2000">
                <a:latin typeface="微软雅黑" panose="020B0503020204020204" charset="-122"/>
                <a:ea typeface="微软雅黑" panose="020B0503020204020204" charset="-122"/>
                <a:cs typeface="微软雅黑" panose="020B0503020204020204" charset="-122"/>
                <a:sym typeface="+mn-ea"/>
              </a:rPr>
              <a:t>       </a:t>
            </a:r>
            <a:r>
              <a:rPr lang="zh-CN" altLang="en-US" sz="2000">
                <a:latin typeface="微软雅黑" panose="020B0503020204020204" charset="-122"/>
                <a:ea typeface="微软雅黑" panose="020B0503020204020204" charset="-122"/>
                <a:cs typeface="微软雅黑" panose="020B0503020204020204" charset="-122"/>
                <a:sym typeface="+mn-ea"/>
              </a:rPr>
              <a:t>随着神经网络变得更大和复杂，需要大量的计算资源来进行训练和评估。CPU性能的增长越来越缓慢；因此，许多其他设备被用来加快进程。</a:t>
            </a:r>
            <a:endParaRPr lang="zh-CN" altLang="en-US" sz="2000">
              <a:latin typeface="微软雅黑" panose="020B0503020204020204" charset="-122"/>
              <a:ea typeface="微软雅黑" panose="020B0503020204020204" charset="-122"/>
              <a:cs typeface="微软雅黑" panose="020B0503020204020204" charset="-122"/>
              <a:sym typeface="+mn-ea"/>
            </a:endParaRPr>
          </a:p>
          <a:p>
            <a:pPr indent="0">
              <a:buNone/>
            </a:pPr>
            <a:r>
              <a:rPr lang="en-US" altLang="zh-CN" sz="2000">
                <a:solidFill>
                  <a:srgbClr val="FF0000"/>
                </a:solidFill>
                <a:latin typeface="微软雅黑" panose="020B0503020204020204" charset="-122"/>
                <a:ea typeface="微软雅黑" panose="020B0503020204020204" charset="-122"/>
                <a:cs typeface="微软雅黑" panose="020B0503020204020204" charset="-122"/>
                <a:sym typeface="+mn-ea"/>
              </a:rPr>
              <a:t>       </a:t>
            </a:r>
            <a:r>
              <a:rPr lang="zh-CN" altLang="en-US" sz="2000">
                <a:solidFill>
                  <a:srgbClr val="FF0000"/>
                </a:solidFill>
                <a:latin typeface="微软雅黑" panose="020B0503020204020204" charset="-122"/>
                <a:ea typeface="微软雅黑" panose="020B0503020204020204" charset="-122"/>
                <a:cs typeface="微软雅黑" panose="020B0503020204020204" charset="-122"/>
                <a:sym typeface="+mn-ea"/>
              </a:rPr>
              <a:t>现场可编程逻辑门阵列</a:t>
            </a:r>
            <a:r>
              <a:rPr lang="zh-CN" altLang="en-US" sz="2000">
                <a:latin typeface="微软雅黑" panose="020B0503020204020204" charset="-122"/>
                <a:ea typeface="微软雅黑" panose="020B0503020204020204" charset="-122"/>
                <a:cs typeface="微软雅黑" panose="020B0503020204020204" charset="-122"/>
                <a:sym typeface="+mn-ea"/>
              </a:rPr>
              <a:t>（Field Programmable Gate Array，FPGA）</a:t>
            </a:r>
            <a:r>
              <a:rPr lang="zh-CN" altLang="en-US" sz="2000">
                <a:latin typeface="微软雅黑" panose="020B0503020204020204" charset="-122"/>
                <a:ea typeface="微软雅黑" panose="020B0503020204020204" charset="-122"/>
                <a:cs typeface="微软雅黑" panose="020B0503020204020204" charset="-122"/>
                <a:sym typeface="+mn-ea"/>
              </a:rPr>
              <a:t>具有灵活的架构，可以针对特定的模型进行优化，但不适用于固定的模型。</a:t>
            </a:r>
            <a:r>
              <a:rPr lang="zh-CN" altLang="en-US" sz="2000">
                <a:solidFill>
                  <a:srgbClr val="FF0000"/>
                </a:solidFill>
                <a:latin typeface="微软雅黑" panose="020B0503020204020204" charset="-122"/>
                <a:ea typeface="微软雅黑" panose="020B0503020204020204" charset="-122"/>
                <a:cs typeface="微软雅黑" panose="020B0503020204020204" charset="-122"/>
                <a:sym typeface="+mn-ea"/>
              </a:rPr>
              <a:t>FPGA在功率效率方面比CPU和GPU有很大的优势。</a:t>
            </a:r>
            <a:r>
              <a:rPr lang="zh-CN" altLang="en-US" sz="2000">
                <a:latin typeface="微软雅黑" panose="020B0503020204020204" charset="-122"/>
                <a:ea typeface="微软雅黑" panose="020B0503020204020204" charset="-122"/>
                <a:cs typeface="微软雅黑" panose="020B0503020204020204" charset="-122"/>
                <a:sym typeface="+mn-ea"/>
              </a:rPr>
              <a:t>可以预测，随着FPGA集成度和主频率的进一步提高，CNN的加速能力可能会逐渐赶上GPU，成为下一次深度学习爆发的助推器。</a:t>
            </a:r>
            <a:endParaRPr lang="zh-CN" altLang="en-US" sz="2000">
              <a:latin typeface="微软雅黑" panose="020B0503020204020204" charset="-122"/>
              <a:ea typeface="微软雅黑" panose="020B0503020204020204" charset="-122"/>
              <a:cs typeface="微软雅黑" panose="020B0503020204020204" charset="-122"/>
              <a:sym typeface="+mn-ea"/>
            </a:endParaRPr>
          </a:p>
          <a:p>
            <a:pPr marL="342900" indent="-342900">
              <a:buFont typeface="Arial" panose="020B0604020202020204" pitchFamily="34" charset="0"/>
              <a:buChar char="•"/>
            </a:pPr>
            <a:r>
              <a:rPr lang="zh-CN" altLang="en-US" sz="2000">
                <a:latin typeface="微软雅黑" panose="020B0503020204020204" charset="-122"/>
                <a:ea typeface="微软雅黑" panose="020B0503020204020204" charset="-122"/>
                <a:cs typeface="微软雅黑" panose="020B0503020204020204" charset="-122"/>
                <a:sym typeface="+mn-ea"/>
              </a:rPr>
              <a:t>此外，还存在许多卷积难以处理的问题，如泛化能力低、缺乏等方差、拥挤场景结果差等。</a:t>
            </a:r>
            <a:endParaRPr lang="zh-CN" altLang="en-US" sz="2000">
              <a:latin typeface="微软雅黑" panose="020B0503020204020204" charset="-122"/>
              <a:ea typeface="微软雅黑" panose="020B0503020204020204" charset="-122"/>
              <a:cs typeface="微软雅黑" panose="020B0503020204020204" charset="-122"/>
              <a:sym typeface="+mn-ea"/>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合 15"/>
          <p:cNvGrpSpPr/>
          <p:nvPr/>
        </p:nvGrpSpPr>
        <p:grpSpPr>
          <a:xfrm>
            <a:off x="-2054225" y="0"/>
            <a:ext cx="15537815" cy="6858000"/>
            <a:chOff x="-3235" y="0"/>
            <a:chExt cx="24469" cy="10800"/>
          </a:xfrm>
        </p:grpSpPr>
        <p:sp>
          <p:nvSpPr>
            <p:cNvPr id="5" name="矩形 4"/>
            <p:cNvSpPr/>
            <p:nvPr/>
          </p:nvSpPr>
          <p:spPr>
            <a:xfrm>
              <a:off x="0" y="0"/>
              <a:ext cx="19200" cy="10800"/>
            </a:xfrm>
            <a:prstGeom prst="rect">
              <a:avLst/>
            </a:prstGeom>
            <a:solidFill>
              <a:srgbClr val="E9E1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等腰三角形 8"/>
            <p:cNvSpPr/>
            <p:nvPr/>
          </p:nvSpPr>
          <p:spPr>
            <a:xfrm rot="16200000">
              <a:off x="12473" y="1272"/>
              <a:ext cx="7999" cy="5454"/>
            </a:xfrm>
            <a:prstGeom prst="triangle">
              <a:avLst>
                <a:gd name="adj" fmla="val 52262"/>
              </a:avLst>
            </a:prstGeom>
            <a:solidFill>
              <a:srgbClr val="E9BF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任意多边形 10"/>
            <p:cNvSpPr/>
            <p:nvPr/>
          </p:nvSpPr>
          <p:spPr>
            <a:xfrm rot="2280000">
              <a:off x="-3235" y="4699"/>
              <a:ext cx="18062" cy="5102"/>
            </a:xfrm>
            <a:custGeom>
              <a:avLst/>
              <a:gdLst/>
              <a:ahLst/>
              <a:cxnLst>
                <a:cxn ang="3">
                  <a:pos x="hc" y="t"/>
                </a:cxn>
                <a:cxn ang="cd2">
                  <a:pos x="l" y="vc"/>
                </a:cxn>
                <a:cxn ang="cd4">
                  <a:pos x="hc" y="b"/>
                </a:cxn>
                <a:cxn ang="0">
                  <a:pos x="r" y="vc"/>
                </a:cxn>
              </a:cxnLst>
              <a:rect l="l" t="t" r="r" b="b"/>
              <a:pathLst>
                <a:path w="18062" h="5102">
                  <a:moveTo>
                    <a:pt x="520" y="0"/>
                  </a:moveTo>
                  <a:lnTo>
                    <a:pt x="18062" y="0"/>
                  </a:lnTo>
                  <a:lnTo>
                    <a:pt x="11531" y="5102"/>
                  </a:lnTo>
                  <a:lnTo>
                    <a:pt x="3669" y="5102"/>
                  </a:lnTo>
                  <a:lnTo>
                    <a:pt x="0" y="406"/>
                  </a:lnTo>
                  <a:lnTo>
                    <a:pt x="520" y="0"/>
                  </a:lnTo>
                  <a:close/>
                </a:path>
              </a:pathLst>
            </a:custGeom>
            <a:solidFill>
              <a:srgbClr val="57A1B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3" name="任意多边形 12"/>
            <p:cNvSpPr/>
            <p:nvPr/>
          </p:nvSpPr>
          <p:spPr>
            <a:xfrm rot="2280000">
              <a:off x="-24" y="1985"/>
              <a:ext cx="21259" cy="5100"/>
            </a:xfrm>
            <a:custGeom>
              <a:avLst/>
              <a:gdLst/>
              <a:ahLst/>
              <a:cxnLst>
                <a:cxn ang="3">
                  <a:pos x="hc" y="t"/>
                </a:cxn>
                <a:cxn ang="cd2">
                  <a:pos x="l" y="vc"/>
                </a:cxn>
                <a:cxn ang="cd4">
                  <a:pos x="hc" y="b"/>
                </a:cxn>
                <a:cxn ang="0">
                  <a:pos x="r" y="vc"/>
                </a:cxn>
              </a:cxnLst>
              <a:rect l="l" t="t" r="r" b="b"/>
              <a:pathLst>
                <a:path w="21259" h="5100">
                  <a:moveTo>
                    <a:pt x="6528" y="0"/>
                  </a:moveTo>
                  <a:lnTo>
                    <a:pt x="19544" y="0"/>
                  </a:lnTo>
                  <a:lnTo>
                    <a:pt x="21259" y="2196"/>
                  </a:lnTo>
                  <a:lnTo>
                    <a:pt x="17542" y="5100"/>
                  </a:lnTo>
                  <a:lnTo>
                    <a:pt x="0" y="5100"/>
                  </a:lnTo>
                  <a:lnTo>
                    <a:pt x="6528" y="0"/>
                  </a:lnTo>
                  <a:close/>
                </a:path>
              </a:pathLst>
            </a:custGeom>
            <a:solidFill>
              <a:srgbClr val="48576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grpSp>
        <p:nvGrpSpPr>
          <p:cNvPr id="18" name="组合 17"/>
          <p:cNvGrpSpPr/>
          <p:nvPr/>
        </p:nvGrpSpPr>
        <p:grpSpPr>
          <a:xfrm>
            <a:off x="3891280" y="1078230"/>
            <a:ext cx="4680655" cy="4680655"/>
            <a:chOff x="6077" y="1715"/>
            <a:chExt cx="7371" cy="7371"/>
          </a:xfrm>
        </p:grpSpPr>
        <p:grpSp>
          <p:nvGrpSpPr>
            <p:cNvPr id="17" name="组合 16"/>
            <p:cNvGrpSpPr>
              <a:grpSpLocks noChangeAspect="1"/>
            </p:cNvGrpSpPr>
            <p:nvPr/>
          </p:nvGrpSpPr>
          <p:grpSpPr>
            <a:xfrm>
              <a:off x="6077" y="1715"/>
              <a:ext cx="7371" cy="7371"/>
              <a:chOff x="6189" y="1910"/>
              <a:chExt cx="7143" cy="7143"/>
            </a:xfrm>
          </p:grpSpPr>
          <p:sp>
            <p:nvSpPr>
              <p:cNvPr id="3" name="椭圆 2"/>
              <p:cNvSpPr/>
              <p:nvPr/>
            </p:nvSpPr>
            <p:spPr>
              <a:xfrm>
                <a:off x="6189" y="1910"/>
                <a:ext cx="7143" cy="714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p:cNvSpPr/>
              <p:nvPr/>
            </p:nvSpPr>
            <p:spPr>
              <a:xfrm>
                <a:off x="8611" y="3161"/>
                <a:ext cx="1962" cy="1926"/>
              </a:xfrm>
              <a:prstGeom prst="rect">
                <a:avLst/>
              </a:prstGeom>
              <a:noFill/>
              <a:ln>
                <a:noFill/>
              </a:ln>
            </p:spPr>
            <p:txBody>
              <a:bodyPr wrap="square" anchor="ctr">
                <a:noAutofit/>
              </a:bodyPr>
              <a:lstStyle/>
              <a:p>
                <a:pPr algn="ctr">
                  <a:lnSpc>
                    <a:spcPct val="120000"/>
                  </a:lnSpc>
                </a:pPr>
                <a:r>
                  <a:rPr lang="en-US" altLang="zh-CN" sz="7200" b="1">
                    <a:solidFill>
                      <a:srgbClr val="485766">
                        <a:alpha val="80000"/>
                      </a:srgbClr>
                    </a:solidFill>
                    <a:sym typeface="+mn-ea"/>
                  </a:rPr>
                  <a:t>01</a:t>
                </a:r>
                <a:endParaRPr lang="en-US" altLang="zh-CN" sz="8000" b="1" dirty="0">
                  <a:solidFill>
                    <a:srgbClr val="485766">
                      <a:alpha val="80000"/>
                    </a:srgbClr>
                  </a:solidFill>
                  <a:sym typeface="+mn-ea"/>
                </a:endParaRPr>
              </a:p>
            </p:txBody>
          </p:sp>
          <p:sp>
            <p:nvSpPr>
              <p:cNvPr id="6" name="椭圆 5"/>
              <p:cNvSpPr>
                <a:spLocks noChangeAspect="1"/>
              </p:cNvSpPr>
              <p:nvPr/>
            </p:nvSpPr>
            <p:spPr>
              <a:xfrm>
                <a:off x="6389" y="2130"/>
                <a:ext cx="6746" cy="6746"/>
              </a:xfrm>
              <a:prstGeom prst="ellipse">
                <a:avLst/>
              </a:prstGeom>
              <a:noFill/>
              <a:ln>
                <a:solidFill>
                  <a:srgbClr val="57A1BB">
                    <a:alpha val="51000"/>
                  </a:srgb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7" name="直接连接符 6"/>
            <p:cNvCxnSpPr/>
            <p:nvPr/>
          </p:nvCxnSpPr>
          <p:spPr>
            <a:xfrm>
              <a:off x="8961" y="4994"/>
              <a:ext cx="1600" cy="0"/>
            </a:xfrm>
            <a:prstGeom prst="line">
              <a:avLst/>
            </a:prstGeom>
            <a:ln w="38100">
              <a:solidFill>
                <a:srgbClr val="57A1BB">
                  <a:alpha val="59000"/>
                </a:srgbClr>
              </a:solidFill>
            </a:ln>
          </p:spPr>
          <p:style>
            <a:lnRef idx="1">
              <a:schemeClr val="accent1"/>
            </a:lnRef>
            <a:fillRef idx="0">
              <a:schemeClr val="accent1"/>
            </a:fillRef>
            <a:effectRef idx="0">
              <a:schemeClr val="accent1"/>
            </a:effectRef>
            <a:fontRef idx="minor">
              <a:schemeClr val="tx1"/>
            </a:fontRef>
          </p:style>
        </p:cxnSp>
      </p:grpSp>
      <p:pic>
        <p:nvPicPr>
          <p:cNvPr id="63" name="图片 62" descr="4451014"/>
          <p:cNvPicPr>
            <a:picLocks noChangeAspect="1"/>
          </p:cNvPicPr>
          <p:nvPr/>
        </p:nvPicPr>
        <p:blipFill>
          <a:blip r:embed="rId1"/>
          <a:stretch>
            <a:fillRect/>
          </a:stretch>
        </p:blipFill>
        <p:spPr>
          <a:xfrm>
            <a:off x="296545" y="246380"/>
            <a:ext cx="683895" cy="683895"/>
          </a:xfrm>
          <a:prstGeom prst="rect">
            <a:avLst/>
          </a:prstGeom>
        </p:spPr>
      </p:pic>
      <p:sp>
        <p:nvSpPr>
          <p:cNvPr id="21" name="文本框 20"/>
          <p:cNvSpPr txBox="1"/>
          <p:nvPr/>
        </p:nvSpPr>
        <p:spPr>
          <a:xfrm>
            <a:off x="4568190" y="3515995"/>
            <a:ext cx="3303905" cy="583565"/>
          </a:xfrm>
          <a:prstGeom prst="rect">
            <a:avLst/>
          </a:prstGeom>
          <a:noFill/>
        </p:spPr>
        <p:txBody>
          <a:bodyPr wrap="square" rtlCol="0">
            <a:spAutoFit/>
            <a:scene3d>
              <a:camera prst="orthographicFront"/>
              <a:lightRig rig="threePt" dir="t"/>
            </a:scene3d>
            <a:sp3d contourW="12700"/>
          </a:bodyPr>
          <a:lstStyle/>
          <a:p>
            <a:pPr algn="ctr"/>
            <a:r>
              <a:rPr lang="zh-CN" altLang="en-US" sz="3200" b="1" dirty="0">
                <a:solidFill>
                  <a:schemeClr val="tx1">
                    <a:lumMod val="75000"/>
                    <a:lumOff val="25000"/>
                  </a:schemeClr>
                </a:solidFill>
                <a:latin typeface="Century Gothic" panose="020B0502020202020204" pitchFamily="34" charset="0"/>
              </a:rPr>
              <a:t>早期经典模型</a:t>
            </a:r>
            <a:endParaRPr lang="zh-CN" altLang="en-US" sz="3200" b="1" dirty="0">
              <a:solidFill>
                <a:schemeClr val="tx1">
                  <a:lumMod val="75000"/>
                  <a:lumOff val="25000"/>
                </a:schemeClr>
              </a:solidFill>
              <a:latin typeface="Century Gothic" panose="020B0502020202020204"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合 15"/>
          <p:cNvGrpSpPr/>
          <p:nvPr/>
        </p:nvGrpSpPr>
        <p:grpSpPr>
          <a:xfrm>
            <a:off x="-2054225" y="0"/>
            <a:ext cx="15537815" cy="6858000"/>
            <a:chOff x="-3235" y="0"/>
            <a:chExt cx="24469" cy="10800"/>
          </a:xfrm>
        </p:grpSpPr>
        <p:sp>
          <p:nvSpPr>
            <p:cNvPr id="5" name="矩形 4"/>
            <p:cNvSpPr/>
            <p:nvPr/>
          </p:nvSpPr>
          <p:spPr>
            <a:xfrm>
              <a:off x="0" y="0"/>
              <a:ext cx="19200" cy="10800"/>
            </a:xfrm>
            <a:prstGeom prst="rect">
              <a:avLst/>
            </a:prstGeom>
            <a:solidFill>
              <a:srgbClr val="E9E1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等腰三角形 8"/>
            <p:cNvSpPr/>
            <p:nvPr/>
          </p:nvSpPr>
          <p:spPr>
            <a:xfrm rot="16200000">
              <a:off x="12473" y="1272"/>
              <a:ext cx="7999" cy="5454"/>
            </a:xfrm>
            <a:prstGeom prst="triangle">
              <a:avLst>
                <a:gd name="adj" fmla="val 52262"/>
              </a:avLst>
            </a:prstGeom>
            <a:solidFill>
              <a:srgbClr val="E9BF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任意多边形 10"/>
            <p:cNvSpPr/>
            <p:nvPr/>
          </p:nvSpPr>
          <p:spPr>
            <a:xfrm rot="2280000">
              <a:off x="-3235" y="4699"/>
              <a:ext cx="18062" cy="5102"/>
            </a:xfrm>
            <a:custGeom>
              <a:avLst/>
              <a:gdLst/>
              <a:ahLst/>
              <a:cxnLst>
                <a:cxn ang="3">
                  <a:pos x="hc" y="t"/>
                </a:cxn>
                <a:cxn ang="cd2">
                  <a:pos x="l" y="vc"/>
                </a:cxn>
                <a:cxn ang="cd4">
                  <a:pos x="hc" y="b"/>
                </a:cxn>
                <a:cxn ang="0">
                  <a:pos x="r" y="vc"/>
                </a:cxn>
              </a:cxnLst>
              <a:rect l="l" t="t" r="r" b="b"/>
              <a:pathLst>
                <a:path w="18062" h="5102">
                  <a:moveTo>
                    <a:pt x="520" y="0"/>
                  </a:moveTo>
                  <a:lnTo>
                    <a:pt x="18062" y="0"/>
                  </a:lnTo>
                  <a:lnTo>
                    <a:pt x="11531" y="5102"/>
                  </a:lnTo>
                  <a:lnTo>
                    <a:pt x="3669" y="5102"/>
                  </a:lnTo>
                  <a:lnTo>
                    <a:pt x="0" y="406"/>
                  </a:lnTo>
                  <a:lnTo>
                    <a:pt x="520" y="0"/>
                  </a:lnTo>
                  <a:close/>
                </a:path>
              </a:pathLst>
            </a:custGeom>
            <a:solidFill>
              <a:srgbClr val="57A1B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3" name="任意多边形 12"/>
            <p:cNvSpPr/>
            <p:nvPr/>
          </p:nvSpPr>
          <p:spPr>
            <a:xfrm rot="2280000">
              <a:off x="-24" y="1985"/>
              <a:ext cx="21259" cy="5100"/>
            </a:xfrm>
            <a:custGeom>
              <a:avLst/>
              <a:gdLst/>
              <a:ahLst/>
              <a:cxnLst>
                <a:cxn ang="3">
                  <a:pos x="hc" y="t"/>
                </a:cxn>
                <a:cxn ang="cd2">
                  <a:pos x="l" y="vc"/>
                </a:cxn>
                <a:cxn ang="cd4">
                  <a:pos x="hc" y="b"/>
                </a:cxn>
                <a:cxn ang="0">
                  <a:pos x="r" y="vc"/>
                </a:cxn>
              </a:cxnLst>
              <a:rect l="l" t="t" r="r" b="b"/>
              <a:pathLst>
                <a:path w="21259" h="5100">
                  <a:moveTo>
                    <a:pt x="6528" y="0"/>
                  </a:moveTo>
                  <a:lnTo>
                    <a:pt x="19544" y="0"/>
                  </a:lnTo>
                  <a:lnTo>
                    <a:pt x="21259" y="2196"/>
                  </a:lnTo>
                  <a:lnTo>
                    <a:pt x="17542" y="5100"/>
                  </a:lnTo>
                  <a:lnTo>
                    <a:pt x="0" y="5100"/>
                  </a:lnTo>
                  <a:lnTo>
                    <a:pt x="6528" y="0"/>
                  </a:lnTo>
                  <a:close/>
                </a:path>
              </a:pathLst>
            </a:custGeom>
            <a:solidFill>
              <a:srgbClr val="48576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grpSp>
        <p:nvGrpSpPr>
          <p:cNvPr id="18" name="组合 17"/>
          <p:cNvGrpSpPr/>
          <p:nvPr/>
        </p:nvGrpSpPr>
        <p:grpSpPr>
          <a:xfrm>
            <a:off x="3858895" y="1089025"/>
            <a:ext cx="4680655" cy="4680655"/>
            <a:chOff x="6077" y="1715"/>
            <a:chExt cx="7371" cy="7371"/>
          </a:xfrm>
        </p:grpSpPr>
        <p:grpSp>
          <p:nvGrpSpPr>
            <p:cNvPr id="17" name="组合 16"/>
            <p:cNvGrpSpPr>
              <a:grpSpLocks noChangeAspect="1"/>
            </p:cNvGrpSpPr>
            <p:nvPr/>
          </p:nvGrpSpPr>
          <p:grpSpPr>
            <a:xfrm>
              <a:off x="6077" y="1715"/>
              <a:ext cx="7371" cy="7371"/>
              <a:chOff x="6189" y="1910"/>
              <a:chExt cx="7143" cy="7143"/>
            </a:xfrm>
          </p:grpSpPr>
          <p:sp>
            <p:nvSpPr>
              <p:cNvPr id="3" name="椭圆 2"/>
              <p:cNvSpPr/>
              <p:nvPr/>
            </p:nvSpPr>
            <p:spPr>
              <a:xfrm>
                <a:off x="6189" y="1910"/>
                <a:ext cx="7143" cy="714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6483" y="3716"/>
                <a:ext cx="6484" cy="3946"/>
                <a:chOff x="6483" y="3722"/>
                <a:chExt cx="6484" cy="3946"/>
              </a:xfrm>
            </p:grpSpPr>
            <p:sp>
              <p:nvSpPr>
                <p:cNvPr id="42" name="矩形 41"/>
                <p:cNvSpPr/>
                <p:nvPr/>
              </p:nvSpPr>
              <p:spPr>
                <a:xfrm>
                  <a:off x="6483" y="3722"/>
                  <a:ext cx="6484" cy="1926"/>
                </a:xfrm>
                <a:prstGeom prst="rect">
                  <a:avLst/>
                </a:prstGeom>
                <a:noFill/>
                <a:ln>
                  <a:noFill/>
                </a:ln>
              </p:spPr>
              <p:txBody>
                <a:bodyPr wrap="square" anchor="ctr">
                  <a:noAutofit/>
                </a:bodyPr>
                <a:lstStyle/>
                <a:p>
                  <a:pPr algn="ctr">
                    <a:lnSpc>
                      <a:spcPct val="120000"/>
                    </a:lnSpc>
                  </a:pPr>
                  <a:r>
                    <a:rPr lang="en-US" altLang="zh-CN" sz="5400" b="1" dirty="0">
                      <a:solidFill>
                        <a:srgbClr val="485766">
                          <a:alpha val="80000"/>
                        </a:srgbClr>
                      </a:solidFill>
                      <a:sym typeface="+mn-ea"/>
                    </a:rPr>
                    <a:t>   </a:t>
                  </a:r>
                  <a:r>
                    <a:rPr lang="zh-CN" altLang="en-US" sz="5400" b="1" dirty="0">
                      <a:solidFill>
                        <a:srgbClr val="485766">
                          <a:alpha val="80000"/>
                        </a:srgbClr>
                      </a:solidFill>
                      <a:sym typeface="+mn-ea"/>
                    </a:rPr>
                    <a:t>感谢观看</a:t>
                  </a:r>
                  <a:r>
                    <a:rPr lang="en-US" altLang="zh-CN" sz="5400" b="1" dirty="0">
                      <a:solidFill>
                        <a:srgbClr val="485766">
                          <a:alpha val="80000"/>
                        </a:srgbClr>
                      </a:solidFill>
                      <a:sym typeface="+mn-ea"/>
                    </a:rPr>
                    <a:t> </a:t>
                  </a:r>
                  <a:r>
                    <a:rPr lang="zh-CN" altLang="en-US" sz="5400" b="1" dirty="0">
                      <a:solidFill>
                        <a:srgbClr val="485766">
                          <a:alpha val="80000"/>
                        </a:srgbClr>
                      </a:solidFill>
                      <a:sym typeface="+mn-ea"/>
                    </a:rPr>
                    <a:t>！</a:t>
                  </a:r>
                  <a:endParaRPr lang="zh-CN" altLang="en-US" sz="5400" b="1" dirty="0">
                    <a:solidFill>
                      <a:srgbClr val="485766">
                        <a:alpha val="80000"/>
                      </a:srgbClr>
                    </a:solidFill>
                    <a:sym typeface="+mn-ea"/>
                  </a:endParaRPr>
                </a:p>
              </p:txBody>
            </p:sp>
            <p:sp>
              <p:nvSpPr>
                <p:cNvPr id="44" name="矩形 43"/>
                <p:cNvSpPr/>
                <p:nvPr>
                  <p:custDataLst>
                    <p:tags r:id="rId1"/>
                  </p:custDataLst>
                </p:nvPr>
              </p:nvSpPr>
              <p:spPr>
                <a:xfrm>
                  <a:off x="7311" y="6167"/>
                  <a:ext cx="4902" cy="1501"/>
                </a:xfrm>
                <a:prstGeom prst="rect">
                  <a:avLst/>
                </a:prstGeom>
              </p:spPr>
              <p:txBody>
                <a:bodyPr wrap="square">
                  <a:spAutoFit/>
                </a:bodyPr>
                <a:lstStyle/>
                <a:p>
                  <a:pPr algn="ctr" fontAlgn="auto">
                    <a:lnSpc>
                      <a:spcPts val="1740"/>
                    </a:lnSpc>
                  </a:pPr>
                  <a:r>
                    <a:rPr lang="en-US" sz="1600" spc="140">
                      <a:solidFill>
                        <a:schemeClr val="accent2">
                          <a:lumMod val="75000"/>
                          <a:alpha val="80000"/>
                        </a:schemeClr>
                      </a:solidFill>
                      <a:uFillTx/>
                      <a:latin typeface="+mn-ea"/>
                      <a:cs typeface="+mn-lt"/>
                      <a:sym typeface="+mn-ea"/>
                    </a:rPr>
                    <a:t>Thanks </a:t>
                  </a:r>
                  <a:endParaRPr lang="en-US" sz="1600" spc="140">
                    <a:solidFill>
                      <a:schemeClr val="accent2">
                        <a:lumMod val="75000"/>
                        <a:alpha val="80000"/>
                      </a:schemeClr>
                    </a:solidFill>
                    <a:uFillTx/>
                    <a:latin typeface="+mn-ea"/>
                    <a:cs typeface="+mn-lt"/>
                    <a:sym typeface="+mn-ea"/>
                  </a:endParaRPr>
                </a:p>
                <a:p>
                  <a:pPr algn="ctr" fontAlgn="auto">
                    <a:lnSpc>
                      <a:spcPts val="1740"/>
                    </a:lnSpc>
                  </a:pPr>
                  <a:r>
                    <a:rPr lang="en-US" sz="1600" spc="140">
                      <a:solidFill>
                        <a:schemeClr val="accent2">
                          <a:lumMod val="75000"/>
                          <a:alpha val="80000"/>
                        </a:schemeClr>
                      </a:solidFill>
                      <a:uFillTx/>
                      <a:latin typeface="+mn-ea"/>
                      <a:cs typeface="+mn-lt"/>
                      <a:sym typeface="+mn-ea"/>
                    </a:rPr>
                    <a:t>for </a:t>
                  </a:r>
                  <a:endParaRPr lang="en-US" sz="1600" spc="140">
                    <a:solidFill>
                      <a:schemeClr val="accent2">
                        <a:lumMod val="75000"/>
                        <a:alpha val="80000"/>
                      </a:schemeClr>
                    </a:solidFill>
                    <a:uFillTx/>
                    <a:latin typeface="+mn-ea"/>
                    <a:cs typeface="+mn-lt"/>
                    <a:sym typeface="+mn-ea"/>
                  </a:endParaRPr>
                </a:p>
                <a:p>
                  <a:pPr algn="ctr" fontAlgn="auto">
                    <a:lnSpc>
                      <a:spcPts val="1740"/>
                    </a:lnSpc>
                  </a:pPr>
                  <a:r>
                    <a:rPr lang="en-US" sz="1600" spc="140">
                      <a:solidFill>
                        <a:schemeClr val="accent2">
                          <a:lumMod val="75000"/>
                          <a:alpha val="80000"/>
                        </a:schemeClr>
                      </a:solidFill>
                      <a:uFillTx/>
                      <a:latin typeface="+mn-ea"/>
                      <a:cs typeface="+mn-lt"/>
                      <a:sym typeface="+mn-ea"/>
                    </a:rPr>
                    <a:t>your </a:t>
                  </a:r>
                  <a:endParaRPr lang="en-US" sz="1600" spc="140">
                    <a:solidFill>
                      <a:schemeClr val="accent2">
                        <a:lumMod val="75000"/>
                        <a:alpha val="80000"/>
                      </a:schemeClr>
                    </a:solidFill>
                    <a:uFillTx/>
                    <a:latin typeface="+mn-ea"/>
                    <a:cs typeface="+mn-lt"/>
                    <a:sym typeface="+mn-ea"/>
                  </a:endParaRPr>
                </a:p>
                <a:p>
                  <a:pPr algn="ctr" fontAlgn="auto">
                    <a:lnSpc>
                      <a:spcPts val="1740"/>
                    </a:lnSpc>
                  </a:pPr>
                  <a:r>
                    <a:rPr lang="en-US" sz="1600" spc="140">
                      <a:solidFill>
                        <a:schemeClr val="accent2">
                          <a:lumMod val="75000"/>
                          <a:alpha val="80000"/>
                        </a:schemeClr>
                      </a:solidFill>
                      <a:uFillTx/>
                      <a:latin typeface="+mn-ea"/>
                      <a:cs typeface="+mn-lt"/>
                      <a:sym typeface="+mn-ea"/>
                    </a:rPr>
                    <a:t>watching!</a:t>
                  </a:r>
                  <a:endParaRPr lang="en-US" sz="1600" spc="140">
                    <a:solidFill>
                      <a:schemeClr val="accent2">
                        <a:lumMod val="75000"/>
                        <a:alpha val="80000"/>
                      </a:schemeClr>
                    </a:solidFill>
                    <a:uFillTx/>
                    <a:latin typeface="+mn-ea"/>
                    <a:cs typeface="+mn-lt"/>
                    <a:sym typeface="+mn-ea"/>
                  </a:endParaRPr>
                </a:p>
              </p:txBody>
            </p:sp>
          </p:grpSp>
          <p:sp>
            <p:nvSpPr>
              <p:cNvPr id="6" name="椭圆 5"/>
              <p:cNvSpPr>
                <a:spLocks noChangeAspect="1"/>
              </p:cNvSpPr>
              <p:nvPr/>
            </p:nvSpPr>
            <p:spPr>
              <a:xfrm>
                <a:off x="6389" y="2130"/>
                <a:ext cx="6746" cy="6746"/>
              </a:xfrm>
              <a:prstGeom prst="ellipse">
                <a:avLst/>
              </a:prstGeom>
              <a:noFill/>
              <a:ln>
                <a:solidFill>
                  <a:srgbClr val="57A1BB">
                    <a:alpha val="51000"/>
                  </a:srgb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7" name="直接连接符 6"/>
            <p:cNvCxnSpPr/>
            <p:nvPr/>
          </p:nvCxnSpPr>
          <p:spPr>
            <a:xfrm flipV="1">
              <a:off x="7990" y="5804"/>
              <a:ext cx="3735" cy="26"/>
            </a:xfrm>
            <a:prstGeom prst="line">
              <a:avLst/>
            </a:prstGeom>
            <a:ln w="3175">
              <a:solidFill>
                <a:srgbClr val="57A1BB">
                  <a:alpha val="59000"/>
                </a:srgbClr>
              </a:solidFill>
            </a:ln>
          </p:spPr>
          <p:style>
            <a:lnRef idx="1">
              <a:schemeClr val="accent1"/>
            </a:lnRef>
            <a:fillRef idx="0">
              <a:schemeClr val="accent1"/>
            </a:fillRef>
            <a:effectRef idx="0">
              <a:schemeClr val="accent1"/>
            </a:effectRef>
            <a:fontRef idx="minor">
              <a:schemeClr val="tx1"/>
            </a:fontRef>
          </p:style>
        </p:cxnSp>
      </p:grpSp>
      <p:pic>
        <p:nvPicPr>
          <p:cNvPr id="63" name="图片 62" descr="4451014"/>
          <p:cNvPicPr>
            <a:picLocks noChangeAspect="1"/>
          </p:cNvPicPr>
          <p:nvPr/>
        </p:nvPicPr>
        <p:blipFill>
          <a:blip r:embed="rId2"/>
          <a:stretch>
            <a:fillRect/>
          </a:stretch>
        </p:blipFill>
        <p:spPr>
          <a:xfrm>
            <a:off x="296545" y="246380"/>
            <a:ext cx="683895" cy="683895"/>
          </a:xfrm>
          <a:prstGeom prst="rect">
            <a:avLst/>
          </a:prstGeom>
        </p:spPr>
      </p:pic>
      <p:pic>
        <p:nvPicPr>
          <p:cNvPr id="4" name="图片 3" descr="20280952"/>
          <p:cNvPicPr>
            <a:picLocks noChangeAspect="1"/>
          </p:cNvPicPr>
          <p:nvPr/>
        </p:nvPicPr>
        <p:blipFill>
          <a:blip r:embed="rId3"/>
          <a:stretch>
            <a:fillRect/>
          </a:stretch>
        </p:blipFill>
        <p:spPr>
          <a:xfrm>
            <a:off x="5808345" y="1739265"/>
            <a:ext cx="576000" cy="57600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054225" y="0"/>
            <a:ext cx="15537180" cy="6858000"/>
            <a:chOff x="-3235" y="0"/>
            <a:chExt cx="24468" cy="10800"/>
          </a:xfrm>
        </p:grpSpPr>
        <p:grpSp>
          <p:nvGrpSpPr>
            <p:cNvPr id="16" name="组合 15"/>
            <p:cNvGrpSpPr/>
            <p:nvPr/>
          </p:nvGrpSpPr>
          <p:grpSpPr>
            <a:xfrm>
              <a:off x="-3235" y="0"/>
              <a:ext cx="24469" cy="10800"/>
              <a:chOff x="-3235" y="0"/>
              <a:chExt cx="24469" cy="10800"/>
            </a:xfrm>
          </p:grpSpPr>
          <p:sp>
            <p:nvSpPr>
              <p:cNvPr id="15" name="矩形 14"/>
              <p:cNvSpPr/>
              <p:nvPr/>
            </p:nvSpPr>
            <p:spPr>
              <a:xfrm>
                <a:off x="0" y="0"/>
                <a:ext cx="19200" cy="10800"/>
              </a:xfrm>
              <a:prstGeom prst="rect">
                <a:avLst/>
              </a:prstGeom>
              <a:solidFill>
                <a:srgbClr val="E9E1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等腰三角形 16"/>
              <p:cNvSpPr/>
              <p:nvPr/>
            </p:nvSpPr>
            <p:spPr>
              <a:xfrm rot="16200000">
                <a:off x="12473" y="1272"/>
                <a:ext cx="7999" cy="5454"/>
              </a:xfrm>
              <a:prstGeom prst="triangle">
                <a:avLst>
                  <a:gd name="adj" fmla="val 52262"/>
                </a:avLst>
              </a:prstGeom>
              <a:solidFill>
                <a:srgbClr val="E9BF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任意多边形 17"/>
              <p:cNvSpPr/>
              <p:nvPr/>
            </p:nvSpPr>
            <p:spPr>
              <a:xfrm rot="2280000">
                <a:off x="-3235" y="4699"/>
                <a:ext cx="18062" cy="5102"/>
              </a:xfrm>
              <a:custGeom>
                <a:avLst/>
                <a:gdLst/>
                <a:ahLst/>
                <a:cxnLst>
                  <a:cxn ang="3">
                    <a:pos x="hc" y="t"/>
                  </a:cxn>
                  <a:cxn ang="cd2">
                    <a:pos x="l" y="vc"/>
                  </a:cxn>
                  <a:cxn ang="cd4">
                    <a:pos x="hc" y="b"/>
                  </a:cxn>
                  <a:cxn ang="0">
                    <a:pos x="r" y="vc"/>
                  </a:cxn>
                </a:cxnLst>
                <a:rect l="l" t="t" r="r" b="b"/>
                <a:pathLst>
                  <a:path w="18062" h="5102">
                    <a:moveTo>
                      <a:pt x="520" y="0"/>
                    </a:moveTo>
                    <a:lnTo>
                      <a:pt x="18062" y="0"/>
                    </a:lnTo>
                    <a:lnTo>
                      <a:pt x="11531" y="5102"/>
                    </a:lnTo>
                    <a:lnTo>
                      <a:pt x="3669" y="5102"/>
                    </a:lnTo>
                    <a:lnTo>
                      <a:pt x="0" y="406"/>
                    </a:lnTo>
                    <a:lnTo>
                      <a:pt x="520" y="0"/>
                    </a:lnTo>
                    <a:close/>
                  </a:path>
                </a:pathLst>
              </a:custGeom>
              <a:solidFill>
                <a:srgbClr val="57A1B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9" name="任意多边形 18"/>
              <p:cNvSpPr/>
              <p:nvPr/>
            </p:nvSpPr>
            <p:spPr>
              <a:xfrm rot="2280000">
                <a:off x="-24" y="1985"/>
                <a:ext cx="21259" cy="5100"/>
              </a:xfrm>
              <a:custGeom>
                <a:avLst/>
                <a:gdLst/>
                <a:ahLst/>
                <a:cxnLst>
                  <a:cxn ang="3">
                    <a:pos x="hc" y="t"/>
                  </a:cxn>
                  <a:cxn ang="cd2">
                    <a:pos x="l" y="vc"/>
                  </a:cxn>
                  <a:cxn ang="cd4">
                    <a:pos x="hc" y="b"/>
                  </a:cxn>
                  <a:cxn ang="0">
                    <a:pos x="r" y="vc"/>
                  </a:cxn>
                </a:cxnLst>
                <a:rect l="l" t="t" r="r" b="b"/>
                <a:pathLst>
                  <a:path w="21259" h="5100">
                    <a:moveTo>
                      <a:pt x="6528" y="0"/>
                    </a:moveTo>
                    <a:lnTo>
                      <a:pt x="19544" y="0"/>
                    </a:lnTo>
                    <a:lnTo>
                      <a:pt x="21259" y="2196"/>
                    </a:lnTo>
                    <a:lnTo>
                      <a:pt x="17542" y="5100"/>
                    </a:lnTo>
                    <a:lnTo>
                      <a:pt x="0" y="5100"/>
                    </a:lnTo>
                    <a:lnTo>
                      <a:pt x="6528" y="0"/>
                    </a:lnTo>
                    <a:close/>
                  </a:path>
                </a:pathLst>
              </a:custGeom>
              <a:solidFill>
                <a:srgbClr val="48576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20" name="矩形 19"/>
            <p:cNvSpPr/>
            <p:nvPr/>
          </p:nvSpPr>
          <p:spPr>
            <a:xfrm>
              <a:off x="560" y="490"/>
              <a:ext cx="18080" cy="98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3" name="组合 62"/>
          <p:cNvGrpSpPr/>
          <p:nvPr/>
        </p:nvGrpSpPr>
        <p:grpSpPr>
          <a:xfrm>
            <a:off x="622935" y="882015"/>
            <a:ext cx="467360" cy="262890"/>
            <a:chOff x="981" y="929"/>
            <a:chExt cx="736" cy="414"/>
          </a:xfrm>
        </p:grpSpPr>
        <p:cxnSp>
          <p:nvCxnSpPr>
            <p:cNvPr id="46" name="直接连接符 45"/>
            <p:cNvCxnSpPr/>
            <p:nvPr/>
          </p:nvCxnSpPr>
          <p:spPr>
            <a:xfrm>
              <a:off x="981" y="1343"/>
              <a:ext cx="737" cy="0"/>
            </a:xfrm>
            <a:prstGeom prst="line">
              <a:avLst/>
            </a:prstGeom>
            <a:ln w="69850">
              <a:solidFill>
                <a:srgbClr val="485766"/>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a:off x="981" y="1145"/>
              <a:ext cx="737" cy="0"/>
            </a:xfrm>
            <a:prstGeom prst="line">
              <a:avLst/>
            </a:prstGeom>
            <a:ln w="69850">
              <a:solidFill>
                <a:srgbClr val="57A1BB"/>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a:off x="981" y="929"/>
              <a:ext cx="737" cy="0"/>
            </a:xfrm>
            <a:prstGeom prst="line">
              <a:avLst/>
            </a:prstGeom>
            <a:ln w="69850">
              <a:solidFill>
                <a:srgbClr val="E9BF62"/>
              </a:solidFill>
            </a:ln>
          </p:spPr>
          <p:style>
            <a:lnRef idx="1">
              <a:schemeClr val="accent1"/>
            </a:lnRef>
            <a:fillRef idx="0">
              <a:schemeClr val="accent1"/>
            </a:fillRef>
            <a:effectRef idx="0">
              <a:schemeClr val="accent1"/>
            </a:effectRef>
            <a:fontRef idx="minor">
              <a:schemeClr val="tx1"/>
            </a:fontRef>
          </p:style>
        </p:cxnSp>
      </p:grpSp>
      <p:sp>
        <p:nvSpPr>
          <p:cNvPr id="3" name="灯片编号占位符 2"/>
          <p:cNvSpPr>
            <a:spLocks noGrp="1"/>
          </p:cNvSpPr>
          <p:nvPr>
            <p:ph type="sldNum" sz="quarter" idx="12"/>
          </p:nvPr>
        </p:nvSpPr>
        <p:spPr/>
        <p:txBody>
          <a:bodyPr/>
          <a:lstStyle/>
          <a:p>
            <a:pPr lvl="0"/>
            <a:fld id="{9A0DB2DC-4C9A-4742-B13C-FB6460FD3503}" type="slidenum">
              <a:rPr lang="zh-CN" altLang="en-US" dirty="0"/>
            </a:fld>
            <a:endParaRPr lang="zh-CN" altLang="en-US" dirty="0">
              <a:ea typeface="宋体" panose="02010600030101010101" pitchFamily="2" charset="-122"/>
            </a:endParaRPr>
          </a:p>
        </p:txBody>
      </p:sp>
      <p:sp>
        <p:nvSpPr>
          <p:cNvPr id="4" name="文本框 3"/>
          <p:cNvSpPr txBox="1"/>
          <p:nvPr/>
        </p:nvSpPr>
        <p:spPr>
          <a:xfrm>
            <a:off x="1266825" y="727075"/>
            <a:ext cx="6096000" cy="583565"/>
          </a:xfrm>
          <a:prstGeom prst="rect">
            <a:avLst/>
          </a:prstGeom>
          <a:noFill/>
        </p:spPr>
        <p:txBody>
          <a:bodyPr wrap="square" rtlCol="0" anchor="t">
            <a:spAutoFit/>
          </a:bodyPr>
          <a:lstStyle/>
          <a:p>
            <a:r>
              <a:rPr lang="zh-CN" sz="3200" b="1">
                <a:sym typeface="+mn-ea"/>
              </a:rPr>
              <a:t>早期经典模型</a:t>
            </a:r>
            <a:endParaRPr lang="zh-CN" sz="3200" b="1">
              <a:sym typeface="+mn-ea"/>
            </a:endParaRPr>
          </a:p>
        </p:txBody>
      </p:sp>
      <p:sp>
        <p:nvSpPr>
          <p:cNvPr id="5" name="文本框 4"/>
          <p:cNvSpPr txBox="1"/>
          <p:nvPr/>
        </p:nvSpPr>
        <p:spPr>
          <a:xfrm>
            <a:off x="2030095" y="1573530"/>
            <a:ext cx="8842375" cy="4399915"/>
          </a:xfrm>
          <a:prstGeom prst="rect">
            <a:avLst/>
          </a:prstGeom>
          <a:noFill/>
        </p:spPr>
        <p:txBody>
          <a:bodyPr wrap="square" rtlCol="0" anchor="t">
            <a:spAutoFit/>
          </a:bodyPr>
          <a:lstStyle/>
          <a:p>
            <a:pPr marL="342900" indent="-342900" fontAlgn="auto">
              <a:lnSpc>
                <a:spcPct val="100000"/>
              </a:lnSpc>
              <a:buFont typeface="Arial" panose="020B0604020202020204" pitchFamily="34" charset="0"/>
              <a:buChar char="•"/>
            </a:pPr>
            <a:r>
              <a:rPr lang="en-US" altLang="zh-CN" sz="2000">
                <a:sym typeface="+mn-ea"/>
              </a:rPr>
              <a:t>LeNet5                                                                    </a:t>
            </a:r>
            <a:r>
              <a:rPr lang="zh-CN" altLang="en-US" sz="2000">
                <a:sym typeface="+mn-ea"/>
              </a:rPr>
              <a:t>（</a:t>
            </a:r>
            <a:r>
              <a:rPr lang="en-US" altLang="zh-CN" sz="2000">
                <a:sym typeface="+mn-ea"/>
              </a:rPr>
              <a:t>1998</a:t>
            </a:r>
            <a:r>
              <a:rPr lang="zh-CN" altLang="en-US" sz="2000">
                <a:sym typeface="+mn-ea"/>
              </a:rPr>
              <a:t>）</a:t>
            </a:r>
            <a:endParaRPr lang="zh-CN" altLang="en-US" sz="2000">
              <a:sym typeface="+mn-ea"/>
            </a:endParaRPr>
          </a:p>
          <a:p>
            <a:pPr marL="342900" indent="-342900" fontAlgn="auto">
              <a:lnSpc>
                <a:spcPct val="100000"/>
              </a:lnSpc>
              <a:buFont typeface="Arial" panose="020B0604020202020204" pitchFamily="34" charset="0"/>
              <a:buChar char="•"/>
            </a:pPr>
            <a:r>
              <a:rPr lang="en-US" altLang="zh-CN" sz="2000">
                <a:sym typeface="+mn-ea"/>
              </a:rPr>
              <a:t>AlexNet                                                                   </a:t>
            </a:r>
            <a:r>
              <a:rPr lang="zh-CN" altLang="en-US" sz="2000">
                <a:sym typeface="+mn-ea"/>
              </a:rPr>
              <a:t>（</a:t>
            </a:r>
            <a:r>
              <a:rPr lang="en-US" altLang="zh-CN" sz="2000">
                <a:sym typeface="+mn-ea"/>
              </a:rPr>
              <a:t>2012</a:t>
            </a:r>
            <a:r>
              <a:rPr lang="zh-CN" altLang="en-US" sz="2000">
                <a:sym typeface="+mn-ea"/>
              </a:rPr>
              <a:t>）</a:t>
            </a:r>
            <a:endParaRPr lang="zh-CN" altLang="en-US" sz="2000">
              <a:sym typeface="+mn-ea"/>
            </a:endParaRPr>
          </a:p>
          <a:p>
            <a:pPr marL="342900" indent="-342900" fontAlgn="auto">
              <a:lnSpc>
                <a:spcPct val="100000"/>
              </a:lnSpc>
              <a:buFont typeface="Arial" panose="020B0604020202020204" pitchFamily="34" charset="0"/>
              <a:buChar char="•"/>
            </a:pPr>
            <a:r>
              <a:rPr lang="en-US" altLang="zh-CN" sz="2000">
                <a:sym typeface="+mn-ea"/>
              </a:rPr>
              <a:t>ZFNet                                                                      </a:t>
            </a:r>
            <a:r>
              <a:rPr lang="zh-CN" altLang="en-US" sz="2000">
                <a:sym typeface="+mn-ea"/>
              </a:rPr>
              <a:t>（</a:t>
            </a:r>
            <a:r>
              <a:rPr lang="en-US" altLang="zh-CN" sz="2000">
                <a:sym typeface="+mn-ea"/>
              </a:rPr>
              <a:t>2013</a:t>
            </a:r>
            <a:r>
              <a:rPr lang="zh-CN" altLang="en-US" sz="2000">
                <a:sym typeface="+mn-ea"/>
              </a:rPr>
              <a:t>）</a:t>
            </a:r>
            <a:endParaRPr lang="zh-CN" altLang="en-US" sz="2000">
              <a:sym typeface="+mn-ea"/>
            </a:endParaRPr>
          </a:p>
          <a:p>
            <a:pPr marL="342900" indent="-342900" fontAlgn="auto">
              <a:lnSpc>
                <a:spcPct val="100000"/>
              </a:lnSpc>
              <a:buFont typeface="Arial" panose="020B0604020202020204" pitchFamily="34" charset="0"/>
              <a:buChar char="•"/>
            </a:pPr>
            <a:r>
              <a:rPr lang="en-US" altLang="zh-CN" sz="2000">
                <a:sym typeface="+mn-ea"/>
              </a:rPr>
              <a:t>VGGNet                                                                  </a:t>
            </a:r>
            <a:r>
              <a:rPr lang="zh-CN" altLang="en-US" sz="2000">
                <a:sym typeface="+mn-ea"/>
              </a:rPr>
              <a:t>（</a:t>
            </a:r>
            <a:r>
              <a:rPr lang="en-US" altLang="zh-CN" sz="2000">
                <a:sym typeface="+mn-ea"/>
              </a:rPr>
              <a:t>2014  2rd</a:t>
            </a:r>
            <a:r>
              <a:rPr lang="zh-CN" altLang="en-US" sz="2000">
                <a:sym typeface="+mn-ea"/>
              </a:rPr>
              <a:t>）</a:t>
            </a:r>
            <a:endParaRPr lang="zh-CN" altLang="en-US" sz="2000">
              <a:sym typeface="+mn-ea"/>
            </a:endParaRPr>
          </a:p>
          <a:p>
            <a:pPr marL="342900" indent="-342900" fontAlgn="auto">
              <a:lnSpc>
                <a:spcPct val="100000"/>
              </a:lnSpc>
              <a:buFont typeface="Arial" panose="020B0604020202020204" pitchFamily="34" charset="0"/>
              <a:buChar char="•"/>
            </a:pPr>
            <a:r>
              <a:rPr sz="2000">
                <a:sym typeface="+mn-ea"/>
              </a:rPr>
              <a:t>GoogleNet</a:t>
            </a:r>
            <a:r>
              <a:rPr lang="zh-CN" sz="2000">
                <a:sym typeface="+mn-ea"/>
              </a:rPr>
              <a:t>系列</a:t>
            </a:r>
            <a:r>
              <a:rPr sz="2000">
                <a:sym typeface="+mn-ea"/>
              </a:rPr>
              <a:t>(Inception V1</a:t>
            </a:r>
            <a:r>
              <a:rPr lang="en-US" sz="2000">
                <a:sym typeface="+mn-ea"/>
              </a:rPr>
              <a:t>,</a:t>
            </a:r>
            <a:r>
              <a:rPr sz="2000">
                <a:sym typeface="+mn-ea"/>
              </a:rPr>
              <a:t>V</a:t>
            </a:r>
            <a:r>
              <a:rPr lang="en-US" sz="2000">
                <a:sym typeface="+mn-ea"/>
              </a:rPr>
              <a:t>2,V3,V4</a:t>
            </a:r>
            <a:r>
              <a:rPr sz="2000">
                <a:sym typeface="+mn-ea"/>
              </a:rPr>
              <a:t>)</a:t>
            </a:r>
            <a:r>
              <a:rPr lang="en-US" sz="2000">
                <a:sym typeface="+mn-ea"/>
              </a:rPr>
              <a:t>                 </a:t>
            </a:r>
            <a:r>
              <a:rPr lang="zh-CN" sz="2000">
                <a:sym typeface="+mn-ea"/>
              </a:rPr>
              <a:t>（</a:t>
            </a:r>
            <a:r>
              <a:rPr lang="en-US" altLang="zh-CN" sz="2000">
                <a:sym typeface="+mn-ea"/>
              </a:rPr>
              <a:t>2014---2016)</a:t>
            </a:r>
            <a:endParaRPr lang="en-US" altLang="zh-CN" sz="2000">
              <a:sym typeface="+mn-ea"/>
            </a:endParaRPr>
          </a:p>
          <a:p>
            <a:pPr marL="342900" indent="-342900" fontAlgn="auto">
              <a:lnSpc>
                <a:spcPct val="100000"/>
              </a:lnSpc>
              <a:buFont typeface="Arial" panose="020B0604020202020204" pitchFamily="34" charset="0"/>
              <a:buChar char="•"/>
            </a:pPr>
            <a:r>
              <a:rPr lang="en-US" sz="2000">
                <a:sym typeface="+mn-ea"/>
              </a:rPr>
              <a:t>Res</a:t>
            </a:r>
            <a:r>
              <a:rPr sz="2000">
                <a:sym typeface="+mn-ea"/>
              </a:rPr>
              <a:t>Net</a:t>
            </a:r>
            <a:r>
              <a:rPr lang="en-US" sz="2000">
                <a:sym typeface="+mn-ea"/>
              </a:rPr>
              <a:t>                                                                    </a:t>
            </a:r>
            <a:r>
              <a:rPr lang="zh-CN" sz="2000">
                <a:sym typeface="+mn-ea"/>
              </a:rPr>
              <a:t>（</a:t>
            </a:r>
            <a:r>
              <a:rPr lang="en-US" altLang="zh-CN" sz="2000">
                <a:sym typeface="+mn-ea"/>
              </a:rPr>
              <a:t>2015)</a:t>
            </a:r>
            <a:endParaRPr lang="en-US" altLang="zh-CN" sz="2000">
              <a:sym typeface="+mn-ea"/>
            </a:endParaRPr>
          </a:p>
          <a:p>
            <a:pPr marL="342900" indent="-342900" fontAlgn="auto">
              <a:lnSpc>
                <a:spcPct val="100000"/>
              </a:lnSpc>
              <a:buFont typeface="Arial" panose="020B0604020202020204" pitchFamily="34" charset="0"/>
              <a:buChar char="•"/>
            </a:pPr>
            <a:r>
              <a:rPr lang="en-US" altLang="zh-CN" sz="2000">
                <a:sym typeface="+mn-ea"/>
              </a:rPr>
              <a:t>InceptionResNet                                                      </a:t>
            </a:r>
            <a:r>
              <a:rPr lang="zh-CN" sz="2000">
                <a:sym typeface="+mn-ea"/>
              </a:rPr>
              <a:t>（</a:t>
            </a:r>
            <a:r>
              <a:rPr lang="en-US" altLang="zh-CN" sz="2000">
                <a:sym typeface="+mn-ea"/>
              </a:rPr>
              <a:t>2016)</a:t>
            </a:r>
            <a:endParaRPr lang="en-US" altLang="zh-CN" sz="2000">
              <a:sym typeface="+mn-ea"/>
            </a:endParaRPr>
          </a:p>
          <a:p>
            <a:pPr marL="342900" indent="-342900" fontAlgn="auto">
              <a:lnSpc>
                <a:spcPct val="100000"/>
              </a:lnSpc>
              <a:buFont typeface="Arial" panose="020B0604020202020204" pitchFamily="34" charset="0"/>
              <a:buChar char="•"/>
            </a:pPr>
            <a:r>
              <a:rPr lang="en-US" sz="2000">
                <a:sym typeface="+mn-ea"/>
              </a:rPr>
              <a:t>SE</a:t>
            </a:r>
            <a:r>
              <a:rPr sz="2000">
                <a:sym typeface="+mn-ea"/>
              </a:rPr>
              <a:t>Net</a:t>
            </a:r>
            <a:r>
              <a:rPr lang="en-US" sz="2000">
                <a:sym typeface="+mn-ea"/>
              </a:rPr>
              <a:t>                                                                      </a:t>
            </a:r>
            <a:r>
              <a:rPr lang="zh-CN" sz="2000">
                <a:sym typeface="+mn-ea"/>
              </a:rPr>
              <a:t>（</a:t>
            </a:r>
            <a:r>
              <a:rPr lang="en-US" altLang="zh-CN" sz="2000">
                <a:sym typeface="+mn-ea"/>
              </a:rPr>
              <a:t>2017)</a:t>
            </a:r>
            <a:endParaRPr lang="en-US" altLang="zh-CN" sz="2000">
              <a:sym typeface="+mn-ea"/>
            </a:endParaRPr>
          </a:p>
          <a:p>
            <a:pPr marL="342900" indent="-342900" fontAlgn="auto">
              <a:lnSpc>
                <a:spcPct val="100000"/>
              </a:lnSpc>
              <a:buFont typeface="Arial" panose="020B0604020202020204" pitchFamily="34" charset="0"/>
              <a:buChar char="•"/>
            </a:pPr>
            <a:r>
              <a:rPr lang="en-US" sz="2000">
                <a:sym typeface="+mn-ea"/>
              </a:rPr>
              <a:t>Dense</a:t>
            </a:r>
            <a:r>
              <a:rPr sz="2000">
                <a:sym typeface="+mn-ea"/>
              </a:rPr>
              <a:t>Net</a:t>
            </a:r>
            <a:r>
              <a:rPr lang="en-US" sz="2000">
                <a:sym typeface="+mn-ea"/>
              </a:rPr>
              <a:t>                                                                </a:t>
            </a:r>
            <a:r>
              <a:rPr lang="zh-CN" sz="2000">
                <a:sym typeface="+mn-ea"/>
              </a:rPr>
              <a:t>（</a:t>
            </a:r>
            <a:r>
              <a:rPr lang="en-US" altLang="zh-CN" sz="2000">
                <a:sym typeface="+mn-ea"/>
              </a:rPr>
              <a:t>2017)</a:t>
            </a:r>
            <a:endParaRPr lang="en-US" altLang="zh-CN" sz="2000">
              <a:sym typeface="+mn-ea"/>
            </a:endParaRPr>
          </a:p>
          <a:p>
            <a:pPr marL="342900" indent="-342900" fontAlgn="auto">
              <a:lnSpc>
                <a:spcPct val="100000"/>
              </a:lnSpc>
              <a:buFont typeface="Arial" panose="020B0604020202020204" pitchFamily="34" charset="0"/>
              <a:buChar char="•"/>
            </a:pPr>
            <a:r>
              <a:rPr lang="en-US" altLang="zh-CN" sz="2000">
                <a:sym typeface="+mn-ea"/>
              </a:rPr>
              <a:t>ResNeXt                                                                  </a:t>
            </a:r>
            <a:r>
              <a:rPr lang="zh-CN" sz="2000">
                <a:sym typeface="+mn-ea"/>
              </a:rPr>
              <a:t>（</a:t>
            </a:r>
            <a:r>
              <a:rPr lang="en-US" altLang="zh-CN" sz="2000">
                <a:sym typeface="+mn-ea"/>
              </a:rPr>
              <a:t>2017)</a:t>
            </a:r>
            <a:endParaRPr lang="en-US" altLang="zh-CN" sz="2000">
              <a:sym typeface="+mn-ea"/>
            </a:endParaRPr>
          </a:p>
          <a:p>
            <a:pPr marL="342900" indent="-342900" fontAlgn="auto">
              <a:lnSpc>
                <a:spcPct val="100000"/>
              </a:lnSpc>
              <a:buFont typeface="Arial" panose="020B0604020202020204" pitchFamily="34" charset="0"/>
              <a:buChar char="•"/>
            </a:pPr>
            <a:r>
              <a:rPr lang="en-US" altLang="zh-CN" sz="2000">
                <a:sym typeface="+mn-ea"/>
              </a:rPr>
              <a:t>DPN</a:t>
            </a:r>
            <a:r>
              <a:rPr lang="zh-CN" altLang="en-US" sz="2000">
                <a:sym typeface="+mn-ea"/>
              </a:rPr>
              <a:t>（Dual Path Networks）</a:t>
            </a:r>
            <a:r>
              <a:rPr lang="en-US" altLang="zh-CN" sz="2000">
                <a:sym typeface="+mn-ea"/>
              </a:rPr>
              <a:t>                                  </a:t>
            </a:r>
            <a:r>
              <a:rPr lang="zh-CN" sz="2000">
                <a:sym typeface="+mn-ea"/>
              </a:rPr>
              <a:t>（</a:t>
            </a:r>
            <a:r>
              <a:rPr lang="en-US" altLang="zh-CN" sz="2000">
                <a:sym typeface="+mn-ea"/>
              </a:rPr>
              <a:t>2017)</a:t>
            </a:r>
            <a:endParaRPr lang="en-US" altLang="zh-CN" sz="2000">
              <a:sym typeface="+mn-ea"/>
            </a:endParaRPr>
          </a:p>
          <a:p>
            <a:pPr marL="342900" indent="-342900" fontAlgn="auto">
              <a:lnSpc>
                <a:spcPct val="100000"/>
              </a:lnSpc>
              <a:buFont typeface="Arial" panose="020B0604020202020204" pitchFamily="34" charset="0"/>
              <a:buChar char="•"/>
            </a:pPr>
            <a:r>
              <a:rPr lang="zh-CN" altLang="en-US" sz="2000">
                <a:sym typeface="+mn-ea"/>
              </a:rPr>
              <a:t>SqueezeNet</a:t>
            </a:r>
            <a:r>
              <a:rPr lang="en-US" altLang="zh-CN" sz="2000">
                <a:sym typeface="+mn-ea"/>
              </a:rPr>
              <a:t>                                                             </a:t>
            </a:r>
            <a:r>
              <a:rPr lang="zh-CN" sz="2000">
                <a:sym typeface="+mn-ea"/>
              </a:rPr>
              <a:t>（</a:t>
            </a:r>
            <a:r>
              <a:rPr lang="en-US" altLang="zh-CN" sz="2000">
                <a:sym typeface="+mn-ea"/>
              </a:rPr>
              <a:t>2017)</a:t>
            </a:r>
            <a:endParaRPr lang="en-US" altLang="zh-CN" sz="2000">
              <a:sym typeface="+mn-ea"/>
            </a:endParaRPr>
          </a:p>
          <a:p>
            <a:pPr marL="342900" indent="-342900" fontAlgn="auto">
              <a:lnSpc>
                <a:spcPct val="100000"/>
              </a:lnSpc>
              <a:buFont typeface="Arial" panose="020B0604020202020204" pitchFamily="34" charset="0"/>
              <a:buChar char="•"/>
            </a:pPr>
            <a:r>
              <a:rPr lang="en-US" altLang="zh-CN" sz="2000" dirty="0" err="1">
                <a:sym typeface="+mn-ea"/>
              </a:rPr>
              <a:t>MobileNet</a:t>
            </a:r>
            <a:r>
              <a:rPr lang="zh-CN" altLang="en-US" sz="2000" dirty="0" err="1">
                <a:sym typeface="+mn-ea"/>
              </a:rPr>
              <a:t>系列</a:t>
            </a:r>
            <a:r>
              <a:rPr lang="en-US" altLang="zh-CN" sz="2000" dirty="0">
                <a:sym typeface="+mn-ea"/>
              </a:rPr>
              <a:t> </a:t>
            </a:r>
            <a:r>
              <a:rPr lang="zh-CN" altLang="en-US" sz="2000" dirty="0">
                <a:sym typeface="+mn-ea"/>
              </a:rPr>
              <a:t>（</a:t>
            </a:r>
            <a:r>
              <a:rPr lang="en-US" altLang="zh-CN" sz="2000" dirty="0">
                <a:sym typeface="+mn-ea"/>
              </a:rPr>
              <a:t>V1,V2,V3)                                    </a:t>
            </a:r>
            <a:r>
              <a:rPr lang="zh-CN" sz="2000" dirty="0">
                <a:sym typeface="+mn-ea"/>
              </a:rPr>
              <a:t>（</a:t>
            </a:r>
            <a:r>
              <a:rPr lang="en-US" altLang="zh-CN" sz="2000" dirty="0">
                <a:sym typeface="+mn-ea"/>
              </a:rPr>
              <a:t>2017---2019)</a:t>
            </a:r>
            <a:r>
              <a:rPr lang="zh-CN" altLang="en-US" sz="2000" dirty="0">
                <a:sym typeface="+mn-ea"/>
              </a:rPr>
              <a:t>；</a:t>
            </a:r>
            <a:endParaRPr lang="zh-CN" altLang="en-US" sz="2000" dirty="0">
              <a:sym typeface="+mn-ea"/>
            </a:endParaRPr>
          </a:p>
          <a:p>
            <a:pPr marL="342900" indent="-342900" fontAlgn="auto">
              <a:lnSpc>
                <a:spcPct val="100000"/>
              </a:lnSpc>
              <a:buFont typeface="Arial" panose="020B0604020202020204" pitchFamily="34" charset="0"/>
              <a:buChar char="•"/>
            </a:pPr>
            <a:r>
              <a:rPr lang="zh-CN" altLang="en-US" sz="2000">
                <a:sym typeface="+mn-ea"/>
              </a:rPr>
              <a:t>ShuffleNet</a:t>
            </a:r>
            <a:r>
              <a:rPr lang="en-US" altLang="zh-CN" sz="2000">
                <a:sym typeface="+mn-ea"/>
              </a:rPr>
              <a:t> </a:t>
            </a:r>
            <a:r>
              <a:rPr lang="zh-CN" altLang="en-US" sz="2000">
                <a:sym typeface="+mn-ea"/>
              </a:rPr>
              <a:t>系列（</a:t>
            </a:r>
            <a:r>
              <a:rPr lang="en-US" altLang="zh-CN" sz="2000">
                <a:sym typeface="+mn-ea"/>
              </a:rPr>
              <a:t>V1,V2)                                         </a:t>
            </a:r>
            <a:r>
              <a:rPr lang="zh-CN" sz="2000">
                <a:sym typeface="+mn-ea"/>
              </a:rPr>
              <a:t>（</a:t>
            </a:r>
            <a:r>
              <a:rPr lang="en-US" altLang="zh-CN" sz="2000">
                <a:sym typeface="+mn-ea"/>
              </a:rPr>
              <a:t>2017---2018)</a:t>
            </a:r>
            <a:endParaRPr lang="en-US" altLang="zh-CN" sz="2000">
              <a:latin typeface="微软雅黑" panose="020B0503020204020204" charset="-122"/>
              <a:ea typeface="微软雅黑" panose="020B0503020204020204" charset="-122"/>
              <a:cs typeface="微软雅黑" panose="020B0503020204020204" charset="-122"/>
              <a:sym typeface="+mn-ea"/>
            </a:endParaRPr>
          </a:p>
        </p:txBody>
      </p:sp>
      <p:sp>
        <p:nvSpPr>
          <p:cNvPr id="7" name="燕尾形箭头 6"/>
          <p:cNvSpPr/>
          <p:nvPr/>
        </p:nvSpPr>
        <p:spPr>
          <a:xfrm rot="5400000">
            <a:off x="-1021080" y="3275965"/>
            <a:ext cx="4647565" cy="1129665"/>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054225" y="0"/>
            <a:ext cx="15537180" cy="6858000"/>
            <a:chOff x="-3235" y="0"/>
            <a:chExt cx="24468" cy="10800"/>
          </a:xfrm>
        </p:grpSpPr>
        <p:grpSp>
          <p:nvGrpSpPr>
            <p:cNvPr id="16" name="组合 15"/>
            <p:cNvGrpSpPr/>
            <p:nvPr/>
          </p:nvGrpSpPr>
          <p:grpSpPr>
            <a:xfrm>
              <a:off x="-3235" y="0"/>
              <a:ext cx="24469" cy="10800"/>
              <a:chOff x="-3235" y="0"/>
              <a:chExt cx="24469" cy="10800"/>
            </a:xfrm>
          </p:grpSpPr>
          <p:sp>
            <p:nvSpPr>
              <p:cNvPr id="15" name="矩形 14"/>
              <p:cNvSpPr/>
              <p:nvPr/>
            </p:nvSpPr>
            <p:spPr>
              <a:xfrm>
                <a:off x="0" y="0"/>
                <a:ext cx="19200" cy="10800"/>
              </a:xfrm>
              <a:prstGeom prst="rect">
                <a:avLst/>
              </a:prstGeom>
              <a:solidFill>
                <a:srgbClr val="E9E1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等腰三角形 16"/>
              <p:cNvSpPr/>
              <p:nvPr/>
            </p:nvSpPr>
            <p:spPr>
              <a:xfrm rot="16200000">
                <a:off x="12473" y="1272"/>
                <a:ext cx="7999" cy="5454"/>
              </a:xfrm>
              <a:prstGeom prst="triangle">
                <a:avLst>
                  <a:gd name="adj" fmla="val 52262"/>
                </a:avLst>
              </a:prstGeom>
              <a:solidFill>
                <a:srgbClr val="E9BF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任意多边形 17"/>
              <p:cNvSpPr/>
              <p:nvPr/>
            </p:nvSpPr>
            <p:spPr>
              <a:xfrm rot="2280000">
                <a:off x="-3235" y="4699"/>
                <a:ext cx="18062" cy="5102"/>
              </a:xfrm>
              <a:custGeom>
                <a:avLst/>
                <a:gdLst/>
                <a:ahLst/>
                <a:cxnLst>
                  <a:cxn ang="3">
                    <a:pos x="hc" y="t"/>
                  </a:cxn>
                  <a:cxn ang="cd2">
                    <a:pos x="l" y="vc"/>
                  </a:cxn>
                  <a:cxn ang="cd4">
                    <a:pos x="hc" y="b"/>
                  </a:cxn>
                  <a:cxn ang="0">
                    <a:pos x="r" y="vc"/>
                  </a:cxn>
                </a:cxnLst>
                <a:rect l="l" t="t" r="r" b="b"/>
                <a:pathLst>
                  <a:path w="18062" h="5102">
                    <a:moveTo>
                      <a:pt x="520" y="0"/>
                    </a:moveTo>
                    <a:lnTo>
                      <a:pt x="18062" y="0"/>
                    </a:lnTo>
                    <a:lnTo>
                      <a:pt x="11531" y="5102"/>
                    </a:lnTo>
                    <a:lnTo>
                      <a:pt x="3669" y="5102"/>
                    </a:lnTo>
                    <a:lnTo>
                      <a:pt x="0" y="406"/>
                    </a:lnTo>
                    <a:lnTo>
                      <a:pt x="520" y="0"/>
                    </a:lnTo>
                    <a:close/>
                  </a:path>
                </a:pathLst>
              </a:custGeom>
              <a:solidFill>
                <a:srgbClr val="57A1B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9" name="任意多边形 18"/>
              <p:cNvSpPr/>
              <p:nvPr/>
            </p:nvSpPr>
            <p:spPr>
              <a:xfrm rot="2280000">
                <a:off x="-24" y="1985"/>
                <a:ext cx="21259" cy="5100"/>
              </a:xfrm>
              <a:custGeom>
                <a:avLst/>
                <a:gdLst/>
                <a:ahLst/>
                <a:cxnLst>
                  <a:cxn ang="3">
                    <a:pos x="hc" y="t"/>
                  </a:cxn>
                  <a:cxn ang="cd2">
                    <a:pos x="l" y="vc"/>
                  </a:cxn>
                  <a:cxn ang="cd4">
                    <a:pos x="hc" y="b"/>
                  </a:cxn>
                  <a:cxn ang="0">
                    <a:pos x="r" y="vc"/>
                  </a:cxn>
                </a:cxnLst>
                <a:rect l="l" t="t" r="r" b="b"/>
                <a:pathLst>
                  <a:path w="21259" h="5100">
                    <a:moveTo>
                      <a:pt x="6528" y="0"/>
                    </a:moveTo>
                    <a:lnTo>
                      <a:pt x="19544" y="0"/>
                    </a:lnTo>
                    <a:lnTo>
                      <a:pt x="21259" y="2196"/>
                    </a:lnTo>
                    <a:lnTo>
                      <a:pt x="17542" y="5100"/>
                    </a:lnTo>
                    <a:lnTo>
                      <a:pt x="0" y="5100"/>
                    </a:lnTo>
                    <a:lnTo>
                      <a:pt x="6528" y="0"/>
                    </a:lnTo>
                    <a:close/>
                  </a:path>
                </a:pathLst>
              </a:custGeom>
              <a:solidFill>
                <a:srgbClr val="48576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20" name="矩形 19"/>
            <p:cNvSpPr/>
            <p:nvPr/>
          </p:nvSpPr>
          <p:spPr>
            <a:xfrm>
              <a:off x="560" y="490"/>
              <a:ext cx="18080" cy="98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3" name="组合 62"/>
          <p:cNvGrpSpPr/>
          <p:nvPr/>
        </p:nvGrpSpPr>
        <p:grpSpPr>
          <a:xfrm>
            <a:off x="622935" y="882015"/>
            <a:ext cx="467360" cy="262890"/>
            <a:chOff x="981" y="929"/>
            <a:chExt cx="736" cy="414"/>
          </a:xfrm>
        </p:grpSpPr>
        <p:cxnSp>
          <p:nvCxnSpPr>
            <p:cNvPr id="46" name="直接连接符 45"/>
            <p:cNvCxnSpPr/>
            <p:nvPr/>
          </p:nvCxnSpPr>
          <p:spPr>
            <a:xfrm>
              <a:off x="981" y="1343"/>
              <a:ext cx="737" cy="0"/>
            </a:xfrm>
            <a:prstGeom prst="line">
              <a:avLst/>
            </a:prstGeom>
            <a:ln w="69850">
              <a:solidFill>
                <a:srgbClr val="485766"/>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a:off x="981" y="1145"/>
              <a:ext cx="737" cy="0"/>
            </a:xfrm>
            <a:prstGeom prst="line">
              <a:avLst/>
            </a:prstGeom>
            <a:ln w="69850">
              <a:solidFill>
                <a:srgbClr val="57A1BB"/>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a:off x="981" y="929"/>
              <a:ext cx="737" cy="0"/>
            </a:xfrm>
            <a:prstGeom prst="line">
              <a:avLst/>
            </a:prstGeom>
            <a:ln w="69850">
              <a:solidFill>
                <a:srgbClr val="E9BF62"/>
              </a:solidFill>
            </a:ln>
          </p:spPr>
          <p:style>
            <a:lnRef idx="1">
              <a:schemeClr val="accent1"/>
            </a:lnRef>
            <a:fillRef idx="0">
              <a:schemeClr val="accent1"/>
            </a:fillRef>
            <a:effectRef idx="0">
              <a:schemeClr val="accent1"/>
            </a:effectRef>
            <a:fontRef idx="minor">
              <a:schemeClr val="tx1"/>
            </a:fontRef>
          </p:style>
        </p:cxnSp>
      </p:grpSp>
      <p:sp>
        <p:nvSpPr>
          <p:cNvPr id="3" name="灯片编号占位符 2"/>
          <p:cNvSpPr>
            <a:spLocks noGrp="1"/>
          </p:cNvSpPr>
          <p:nvPr>
            <p:ph type="sldNum" sz="quarter" idx="12"/>
          </p:nvPr>
        </p:nvSpPr>
        <p:spPr/>
        <p:txBody>
          <a:bodyPr/>
          <a:lstStyle/>
          <a:p>
            <a:pPr lvl="0"/>
            <a:fld id="{9A0DB2DC-4C9A-4742-B13C-FB6460FD3503}" type="slidenum">
              <a:rPr lang="zh-CN" altLang="en-US" dirty="0"/>
            </a:fld>
            <a:endParaRPr lang="zh-CN" altLang="en-US" dirty="0">
              <a:ea typeface="宋体" panose="02010600030101010101" pitchFamily="2" charset="-122"/>
            </a:endParaRPr>
          </a:p>
        </p:txBody>
      </p:sp>
      <p:sp>
        <p:nvSpPr>
          <p:cNvPr id="4" name="文本框 3"/>
          <p:cNvSpPr txBox="1"/>
          <p:nvPr/>
        </p:nvSpPr>
        <p:spPr>
          <a:xfrm>
            <a:off x="1266825" y="727075"/>
            <a:ext cx="6096000" cy="583565"/>
          </a:xfrm>
          <a:prstGeom prst="rect">
            <a:avLst/>
          </a:prstGeom>
          <a:noFill/>
        </p:spPr>
        <p:txBody>
          <a:bodyPr wrap="square" rtlCol="0" anchor="t">
            <a:spAutoFit/>
          </a:bodyPr>
          <a:lstStyle/>
          <a:p>
            <a:r>
              <a:rPr lang="en-US" altLang="zh-CN" sz="3200" b="1">
                <a:sym typeface="+mn-ea"/>
              </a:rPr>
              <a:t>LeNet5</a:t>
            </a:r>
            <a:r>
              <a:rPr lang="zh-CN" altLang="en-US" sz="3200" b="1">
                <a:sym typeface="+mn-ea"/>
              </a:rPr>
              <a:t>（</a:t>
            </a:r>
            <a:r>
              <a:rPr lang="en-US" altLang="zh-CN" sz="3200" b="1">
                <a:sym typeface="+mn-ea"/>
              </a:rPr>
              <a:t>1998</a:t>
            </a:r>
            <a:r>
              <a:rPr lang="zh-CN" altLang="en-US" sz="3200" b="1">
                <a:sym typeface="+mn-ea"/>
              </a:rPr>
              <a:t>）</a:t>
            </a:r>
            <a:r>
              <a:rPr lang="en-US" altLang="zh-CN" sz="3200" b="1">
                <a:sym typeface="+mn-ea"/>
              </a:rPr>
              <a:t>—— </a:t>
            </a:r>
            <a:r>
              <a:rPr lang="zh-CN" altLang="en-US" sz="3200" b="1">
                <a:sym typeface="+mn-ea"/>
              </a:rPr>
              <a:t>开山鼻祖</a:t>
            </a:r>
            <a:endParaRPr lang="zh-CN" altLang="en-US" sz="3200" b="1">
              <a:sym typeface="+mn-ea"/>
            </a:endParaRPr>
          </a:p>
        </p:txBody>
      </p:sp>
      <p:sp>
        <p:nvSpPr>
          <p:cNvPr id="5" name="文本框 4"/>
          <p:cNvSpPr txBox="1"/>
          <p:nvPr/>
        </p:nvSpPr>
        <p:spPr>
          <a:xfrm>
            <a:off x="552450" y="1482725"/>
            <a:ext cx="10706100" cy="1014730"/>
          </a:xfrm>
          <a:prstGeom prst="rect">
            <a:avLst/>
          </a:prstGeom>
          <a:noFill/>
        </p:spPr>
        <p:txBody>
          <a:bodyPr wrap="square" rtlCol="0" anchor="t">
            <a:spAutoFit/>
          </a:bodyPr>
          <a:lstStyle/>
          <a:p>
            <a:pPr marL="0" indent="0">
              <a:buNone/>
            </a:pPr>
            <a:r>
              <a:rPr lang="en-US" altLang="zh-CN" sz="2000">
                <a:latin typeface="微软雅黑" panose="020B0503020204020204" charset="-122"/>
                <a:ea typeface="微软雅黑" panose="020B0503020204020204" charset="-122"/>
                <a:cs typeface="微软雅黑" panose="020B0503020204020204" charset="-122"/>
                <a:sym typeface="+mn-ea"/>
              </a:rPr>
              <a:t>        </a:t>
            </a:r>
            <a:r>
              <a:rPr lang="zh-CN" altLang="en-US" sz="2000" b="1">
                <a:latin typeface="微软雅黑" panose="020B0503020204020204" charset="-122"/>
                <a:ea typeface="微软雅黑" panose="020B0503020204020204" charset="-122"/>
                <a:cs typeface="微软雅黑" panose="020B0503020204020204" charset="-122"/>
                <a:sym typeface="+mn-ea"/>
              </a:rPr>
              <a:t>论文：</a:t>
            </a:r>
            <a:r>
              <a:rPr lang="zh-CN" altLang="en-US" sz="2000">
                <a:latin typeface="微软雅黑" panose="020B0503020204020204" charset="-122"/>
                <a:ea typeface="微软雅黑" panose="020B0503020204020204" charset="-122"/>
                <a:cs typeface="微软雅黑" panose="020B0503020204020204" charset="-122"/>
                <a:sym typeface="+mn-ea"/>
              </a:rPr>
              <a:t>Gradient-Based Learning Applied to Document Recognition</a:t>
            </a:r>
            <a:endParaRPr lang="zh-CN" altLang="en-US" sz="2000">
              <a:latin typeface="微软雅黑" panose="020B0503020204020204" charset="-122"/>
              <a:ea typeface="微软雅黑" panose="020B0503020204020204" charset="-122"/>
              <a:cs typeface="微软雅黑" panose="020B0503020204020204" charset="-122"/>
            </a:endParaRPr>
          </a:p>
          <a:p>
            <a:pPr marL="0" indent="0">
              <a:buNone/>
            </a:pPr>
            <a:r>
              <a:rPr lang="en-US" altLang="zh-CN" sz="2000">
                <a:latin typeface="微软雅黑" panose="020B0503020204020204" charset="-122"/>
                <a:ea typeface="微软雅黑" panose="020B0503020204020204" charset="-122"/>
                <a:cs typeface="微软雅黑" panose="020B0503020204020204" charset="-122"/>
                <a:sym typeface="+mn-ea"/>
              </a:rPr>
              <a:t>        </a:t>
            </a:r>
            <a:r>
              <a:rPr lang="zh-CN" altLang="en-US" sz="2000">
                <a:latin typeface="微软雅黑" panose="020B0503020204020204" charset="-122"/>
                <a:ea typeface="微软雅黑" panose="020B0503020204020204" charset="-122"/>
                <a:cs typeface="微软雅黑" panose="020B0503020204020204" charset="-122"/>
                <a:sym typeface="+mn-ea"/>
              </a:rPr>
              <a:t>LeNet由CNN之父Lecun在1998年提出，</a:t>
            </a:r>
            <a:r>
              <a:rPr lang="zh-CN" altLang="en-US" sz="2000" b="1">
                <a:solidFill>
                  <a:srgbClr val="FF0000"/>
                </a:solidFill>
                <a:latin typeface="微软雅黑" panose="020B0503020204020204" charset="-122"/>
                <a:ea typeface="微软雅黑" panose="020B0503020204020204" charset="-122"/>
                <a:cs typeface="微软雅黑" panose="020B0503020204020204" charset="-122"/>
                <a:sym typeface="+mn-ea"/>
              </a:rPr>
              <a:t>用于解决手写数字识别任务</a:t>
            </a:r>
            <a:r>
              <a:rPr lang="zh-CN" altLang="en-US" sz="2000">
                <a:latin typeface="微软雅黑" panose="020B0503020204020204" charset="-122"/>
                <a:ea typeface="微软雅黑" panose="020B0503020204020204" charset="-122"/>
                <a:cs typeface="微软雅黑" panose="020B0503020204020204" charset="-122"/>
                <a:sym typeface="+mn-ea"/>
              </a:rPr>
              <a:t>。</a:t>
            </a:r>
            <a:endParaRPr lang="zh-CN" altLang="en-US" sz="2000">
              <a:latin typeface="微软雅黑" panose="020B0503020204020204" charset="-122"/>
              <a:ea typeface="微软雅黑" panose="020B0503020204020204" charset="-122"/>
              <a:cs typeface="微软雅黑" panose="020B0503020204020204" charset="-122"/>
              <a:sym typeface="+mn-ea"/>
            </a:endParaRPr>
          </a:p>
          <a:p>
            <a:pPr marL="0" indent="0">
              <a:buNone/>
            </a:pPr>
            <a:r>
              <a:rPr lang="zh-CN" altLang="en-US" sz="2000">
                <a:latin typeface="微软雅黑" panose="020B0503020204020204" charset="-122"/>
                <a:ea typeface="微软雅黑" panose="020B0503020204020204" charset="-122"/>
                <a:cs typeface="微软雅黑" panose="020B0503020204020204" charset="-122"/>
                <a:sym typeface="+mn-ea"/>
              </a:rPr>
              <a:t> </a:t>
            </a:r>
            <a:r>
              <a:rPr lang="en-US" altLang="zh-CN" sz="2000">
                <a:latin typeface="微软雅黑" panose="020B0503020204020204" charset="-122"/>
                <a:ea typeface="微软雅黑" panose="020B0503020204020204" charset="-122"/>
                <a:cs typeface="微软雅黑" panose="020B0503020204020204" charset="-122"/>
                <a:sym typeface="+mn-ea"/>
              </a:rPr>
              <a:t>       </a:t>
            </a:r>
            <a:r>
              <a:rPr lang="zh-CN" altLang="en-US" sz="2000">
                <a:latin typeface="微软雅黑" panose="020B0503020204020204" charset="-122"/>
                <a:ea typeface="微软雅黑" panose="020B0503020204020204" charset="-122"/>
                <a:cs typeface="微软雅黑" panose="020B0503020204020204" charset="-122"/>
                <a:sym typeface="+mn-ea"/>
              </a:rPr>
              <a:t>LeNet又叫LeNet-5，这个5是指它的网络结构中有5个表示层，具体结构如下图所示：</a:t>
            </a:r>
            <a:endParaRPr lang="zh-CN" altLang="en-US" sz="2000">
              <a:latin typeface="微软雅黑" panose="020B0503020204020204" charset="-122"/>
              <a:ea typeface="微软雅黑" panose="020B0503020204020204" charset="-122"/>
              <a:cs typeface="微软雅黑" panose="020B0503020204020204" charset="-122"/>
              <a:sym typeface="+mn-ea"/>
            </a:endParaRPr>
          </a:p>
        </p:txBody>
      </p:sp>
      <p:pic>
        <p:nvPicPr>
          <p:cNvPr id="100" name="图片 99"/>
          <p:cNvPicPr/>
          <p:nvPr>
            <p:custDataLst>
              <p:tags r:id="rId1"/>
            </p:custDataLst>
          </p:nvPr>
        </p:nvPicPr>
        <p:blipFill>
          <a:blip r:embed="rId2"/>
          <a:stretch>
            <a:fillRect/>
          </a:stretch>
        </p:blipFill>
        <p:spPr>
          <a:xfrm>
            <a:off x="1090930" y="2498090"/>
            <a:ext cx="7787005" cy="2258060"/>
          </a:xfrm>
          <a:prstGeom prst="rect">
            <a:avLst/>
          </a:prstGeom>
          <a:noFill/>
          <a:ln w="9525">
            <a:noFill/>
          </a:ln>
        </p:spPr>
      </p:pic>
      <p:sp>
        <p:nvSpPr>
          <p:cNvPr id="6" name="文本框 5"/>
          <p:cNvSpPr txBox="1"/>
          <p:nvPr/>
        </p:nvSpPr>
        <p:spPr>
          <a:xfrm>
            <a:off x="552450" y="4815840"/>
            <a:ext cx="10706100" cy="1630045"/>
          </a:xfrm>
          <a:prstGeom prst="rect">
            <a:avLst/>
          </a:prstGeom>
          <a:noFill/>
        </p:spPr>
        <p:txBody>
          <a:bodyPr wrap="square" rtlCol="0" anchor="t">
            <a:spAutoFit/>
          </a:bodyPr>
          <a:lstStyle/>
          <a:p>
            <a:pPr marL="0" indent="0">
              <a:buNone/>
            </a:pPr>
            <a:r>
              <a:rPr lang="en-US" altLang="zh-CN" sz="2000">
                <a:sym typeface="+mn-ea"/>
              </a:rPr>
              <a:t>       </a:t>
            </a:r>
            <a:r>
              <a:rPr lang="zh-CN" altLang="en-US" sz="2000">
                <a:sym typeface="+mn-ea"/>
              </a:rPr>
              <a:t>LeNet5包含Input、卷积层1、池化层1、卷积层2、池化层2、全连接层、输出层。</a:t>
            </a:r>
            <a:endParaRPr lang="zh-CN" altLang="en-US" sz="2000"/>
          </a:p>
          <a:p>
            <a:pPr marL="0" indent="0">
              <a:buNone/>
            </a:pPr>
            <a:r>
              <a:rPr lang="en-US" altLang="zh-CN" sz="2000">
                <a:sym typeface="+mn-ea"/>
              </a:rPr>
              <a:t>       </a:t>
            </a:r>
            <a:r>
              <a:rPr lang="zh-CN" altLang="en-US" sz="2000">
                <a:sym typeface="+mn-ea"/>
              </a:rPr>
              <a:t>1998年LeNet5模型的发布标注着CNN的真正面世，但是这个模型在后来的一段时间并未能火起来，主要原因是当时的计算力跟不上，而且其他的算法（比如SVM）也能达到类似的效果甚至超过。不过LeNet最大的贡献是：</a:t>
            </a:r>
            <a:r>
              <a:rPr lang="zh-CN" altLang="en-US" sz="2000" b="1">
                <a:solidFill>
                  <a:srgbClr val="FF0000"/>
                </a:solidFill>
                <a:sym typeface="+mn-ea"/>
              </a:rPr>
              <a:t>定义了CNN卷积层、池化层、全连接层的基本结构</a:t>
            </a:r>
            <a:r>
              <a:rPr lang="zh-CN" altLang="en-US" sz="2000">
                <a:sym typeface="+mn-ea"/>
              </a:rPr>
              <a:t>，是CNN的鼻祖。</a:t>
            </a:r>
            <a:endParaRPr lang="zh-CN" altLang="en-US" sz="2000">
              <a:sym typeface="+mn-ea"/>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054225" y="0"/>
            <a:ext cx="15537180" cy="6858000"/>
            <a:chOff x="-3235" y="0"/>
            <a:chExt cx="24468" cy="10800"/>
          </a:xfrm>
        </p:grpSpPr>
        <p:grpSp>
          <p:nvGrpSpPr>
            <p:cNvPr id="16" name="组合 15"/>
            <p:cNvGrpSpPr/>
            <p:nvPr/>
          </p:nvGrpSpPr>
          <p:grpSpPr>
            <a:xfrm>
              <a:off x="-3235" y="0"/>
              <a:ext cx="24469" cy="10800"/>
              <a:chOff x="-3235" y="0"/>
              <a:chExt cx="24469" cy="10800"/>
            </a:xfrm>
          </p:grpSpPr>
          <p:sp>
            <p:nvSpPr>
              <p:cNvPr id="15" name="矩形 14"/>
              <p:cNvSpPr/>
              <p:nvPr/>
            </p:nvSpPr>
            <p:spPr>
              <a:xfrm>
                <a:off x="0" y="0"/>
                <a:ext cx="19200" cy="10800"/>
              </a:xfrm>
              <a:prstGeom prst="rect">
                <a:avLst/>
              </a:prstGeom>
              <a:solidFill>
                <a:srgbClr val="E9E1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等腰三角形 16"/>
              <p:cNvSpPr/>
              <p:nvPr/>
            </p:nvSpPr>
            <p:spPr>
              <a:xfrm rot="16200000">
                <a:off x="12473" y="1272"/>
                <a:ext cx="7999" cy="5454"/>
              </a:xfrm>
              <a:prstGeom prst="triangle">
                <a:avLst>
                  <a:gd name="adj" fmla="val 52262"/>
                </a:avLst>
              </a:prstGeom>
              <a:solidFill>
                <a:srgbClr val="E9BF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任意多边形 17"/>
              <p:cNvSpPr/>
              <p:nvPr/>
            </p:nvSpPr>
            <p:spPr>
              <a:xfrm rot="2280000">
                <a:off x="-3235" y="4699"/>
                <a:ext cx="18062" cy="5102"/>
              </a:xfrm>
              <a:custGeom>
                <a:avLst/>
                <a:gdLst/>
                <a:ahLst/>
                <a:cxnLst>
                  <a:cxn ang="3">
                    <a:pos x="hc" y="t"/>
                  </a:cxn>
                  <a:cxn ang="cd2">
                    <a:pos x="l" y="vc"/>
                  </a:cxn>
                  <a:cxn ang="cd4">
                    <a:pos x="hc" y="b"/>
                  </a:cxn>
                  <a:cxn ang="0">
                    <a:pos x="r" y="vc"/>
                  </a:cxn>
                </a:cxnLst>
                <a:rect l="l" t="t" r="r" b="b"/>
                <a:pathLst>
                  <a:path w="18062" h="5102">
                    <a:moveTo>
                      <a:pt x="520" y="0"/>
                    </a:moveTo>
                    <a:lnTo>
                      <a:pt x="18062" y="0"/>
                    </a:lnTo>
                    <a:lnTo>
                      <a:pt x="11531" y="5102"/>
                    </a:lnTo>
                    <a:lnTo>
                      <a:pt x="3669" y="5102"/>
                    </a:lnTo>
                    <a:lnTo>
                      <a:pt x="0" y="406"/>
                    </a:lnTo>
                    <a:lnTo>
                      <a:pt x="520" y="0"/>
                    </a:lnTo>
                    <a:close/>
                  </a:path>
                </a:pathLst>
              </a:custGeom>
              <a:solidFill>
                <a:srgbClr val="57A1B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9" name="任意多边形 18"/>
              <p:cNvSpPr/>
              <p:nvPr/>
            </p:nvSpPr>
            <p:spPr>
              <a:xfrm rot="2280000">
                <a:off x="-24" y="1985"/>
                <a:ext cx="21259" cy="5100"/>
              </a:xfrm>
              <a:custGeom>
                <a:avLst/>
                <a:gdLst/>
                <a:ahLst/>
                <a:cxnLst>
                  <a:cxn ang="3">
                    <a:pos x="hc" y="t"/>
                  </a:cxn>
                  <a:cxn ang="cd2">
                    <a:pos x="l" y="vc"/>
                  </a:cxn>
                  <a:cxn ang="cd4">
                    <a:pos x="hc" y="b"/>
                  </a:cxn>
                  <a:cxn ang="0">
                    <a:pos x="r" y="vc"/>
                  </a:cxn>
                </a:cxnLst>
                <a:rect l="l" t="t" r="r" b="b"/>
                <a:pathLst>
                  <a:path w="21259" h="5100">
                    <a:moveTo>
                      <a:pt x="6528" y="0"/>
                    </a:moveTo>
                    <a:lnTo>
                      <a:pt x="19544" y="0"/>
                    </a:lnTo>
                    <a:lnTo>
                      <a:pt x="21259" y="2196"/>
                    </a:lnTo>
                    <a:lnTo>
                      <a:pt x="17542" y="5100"/>
                    </a:lnTo>
                    <a:lnTo>
                      <a:pt x="0" y="5100"/>
                    </a:lnTo>
                    <a:lnTo>
                      <a:pt x="6528" y="0"/>
                    </a:lnTo>
                    <a:close/>
                  </a:path>
                </a:pathLst>
              </a:custGeom>
              <a:solidFill>
                <a:srgbClr val="48576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20" name="矩形 19"/>
            <p:cNvSpPr/>
            <p:nvPr/>
          </p:nvSpPr>
          <p:spPr>
            <a:xfrm>
              <a:off x="560" y="490"/>
              <a:ext cx="18080" cy="98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3" name="组合 62"/>
          <p:cNvGrpSpPr/>
          <p:nvPr/>
        </p:nvGrpSpPr>
        <p:grpSpPr>
          <a:xfrm>
            <a:off x="622935" y="882015"/>
            <a:ext cx="467360" cy="262890"/>
            <a:chOff x="981" y="929"/>
            <a:chExt cx="736" cy="414"/>
          </a:xfrm>
        </p:grpSpPr>
        <p:cxnSp>
          <p:nvCxnSpPr>
            <p:cNvPr id="46" name="直接连接符 45"/>
            <p:cNvCxnSpPr/>
            <p:nvPr/>
          </p:nvCxnSpPr>
          <p:spPr>
            <a:xfrm>
              <a:off x="981" y="1343"/>
              <a:ext cx="737" cy="0"/>
            </a:xfrm>
            <a:prstGeom prst="line">
              <a:avLst/>
            </a:prstGeom>
            <a:ln w="69850">
              <a:solidFill>
                <a:srgbClr val="485766"/>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a:off x="981" y="1145"/>
              <a:ext cx="737" cy="0"/>
            </a:xfrm>
            <a:prstGeom prst="line">
              <a:avLst/>
            </a:prstGeom>
            <a:ln w="69850">
              <a:solidFill>
                <a:srgbClr val="57A1BB"/>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a:off x="981" y="929"/>
              <a:ext cx="737" cy="0"/>
            </a:xfrm>
            <a:prstGeom prst="line">
              <a:avLst/>
            </a:prstGeom>
            <a:ln w="69850">
              <a:solidFill>
                <a:srgbClr val="E9BF62"/>
              </a:solidFill>
            </a:ln>
          </p:spPr>
          <p:style>
            <a:lnRef idx="1">
              <a:schemeClr val="accent1"/>
            </a:lnRef>
            <a:fillRef idx="0">
              <a:schemeClr val="accent1"/>
            </a:fillRef>
            <a:effectRef idx="0">
              <a:schemeClr val="accent1"/>
            </a:effectRef>
            <a:fontRef idx="minor">
              <a:schemeClr val="tx1"/>
            </a:fontRef>
          </p:style>
        </p:cxnSp>
      </p:grpSp>
      <p:sp>
        <p:nvSpPr>
          <p:cNvPr id="3" name="灯片编号占位符 2"/>
          <p:cNvSpPr>
            <a:spLocks noGrp="1"/>
          </p:cNvSpPr>
          <p:nvPr>
            <p:ph type="sldNum" sz="quarter" idx="12"/>
          </p:nvPr>
        </p:nvSpPr>
        <p:spPr/>
        <p:txBody>
          <a:bodyPr/>
          <a:lstStyle/>
          <a:p>
            <a:pPr lvl="0"/>
            <a:fld id="{9A0DB2DC-4C9A-4742-B13C-FB6460FD3503}" type="slidenum">
              <a:rPr lang="zh-CN" altLang="en-US" dirty="0"/>
            </a:fld>
            <a:endParaRPr lang="zh-CN" altLang="en-US" dirty="0">
              <a:ea typeface="宋体" panose="02010600030101010101" pitchFamily="2" charset="-122"/>
            </a:endParaRPr>
          </a:p>
        </p:txBody>
      </p:sp>
      <p:sp>
        <p:nvSpPr>
          <p:cNvPr id="4" name="文本框 3"/>
          <p:cNvSpPr txBox="1"/>
          <p:nvPr/>
        </p:nvSpPr>
        <p:spPr>
          <a:xfrm>
            <a:off x="1257935" y="727710"/>
            <a:ext cx="6096000" cy="583565"/>
          </a:xfrm>
          <a:prstGeom prst="rect">
            <a:avLst/>
          </a:prstGeom>
          <a:noFill/>
        </p:spPr>
        <p:txBody>
          <a:bodyPr wrap="square" rtlCol="0" anchor="t">
            <a:spAutoFit/>
          </a:bodyPr>
          <a:lstStyle/>
          <a:p>
            <a:r>
              <a:rPr lang="en-US" altLang="zh-CN" sz="3200" b="1">
                <a:sym typeface="+mn-ea"/>
              </a:rPr>
              <a:t>AlexNet</a:t>
            </a:r>
            <a:r>
              <a:rPr lang="zh-CN" altLang="en-US" sz="3200" b="1">
                <a:sym typeface="+mn-ea"/>
              </a:rPr>
              <a:t>（</a:t>
            </a:r>
            <a:r>
              <a:rPr lang="en-US" altLang="zh-CN" sz="3200" b="1">
                <a:sym typeface="+mn-ea"/>
              </a:rPr>
              <a:t>2012</a:t>
            </a:r>
            <a:r>
              <a:rPr lang="zh-CN" altLang="en-US" sz="3200" b="1">
                <a:sym typeface="+mn-ea"/>
              </a:rPr>
              <a:t>）</a:t>
            </a:r>
            <a:r>
              <a:rPr lang="en-US" altLang="zh-CN" sz="3200" b="1">
                <a:sym typeface="+mn-ea"/>
              </a:rPr>
              <a:t>—— </a:t>
            </a:r>
            <a:r>
              <a:rPr lang="zh-CN" altLang="en-US" sz="3200" b="1">
                <a:sym typeface="+mn-ea"/>
              </a:rPr>
              <a:t>王者归来</a:t>
            </a:r>
            <a:endParaRPr lang="zh-CN" altLang="en-US" sz="3200" b="1">
              <a:sym typeface="+mn-ea"/>
            </a:endParaRPr>
          </a:p>
        </p:txBody>
      </p:sp>
      <p:sp>
        <p:nvSpPr>
          <p:cNvPr id="5" name="文本框 4"/>
          <p:cNvSpPr txBox="1"/>
          <p:nvPr/>
        </p:nvSpPr>
        <p:spPr>
          <a:xfrm>
            <a:off x="596900" y="1494790"/>
            <a:ext cx="10706100" cy="1938020"/>
          </a:xfrm>
          <a:prstGeom prst="rect">
            <a:avLst/>
          </a:prstGeom>
          <a:noFill/>
        </p:spPr>
        <p:txBody>
          <a:bodyPr wrap="square" rtlCol="0" anchor="t">
            <a:spAutoFit/>
          </a:bodyPr>
          <a:lstStyle/>
          <a:p>
            <a:pPr indent="0">
              <a:buNone/>
            </a:pPr>
            <a:r>
              <a:rPr lang="en-US" altLang="zh-CN" sz="2000" b="1">
                <a:latin typeface="微软雅黑" panose="020B0503020204020204" charset="-122"/>
                <a:ea typeface="微软雅黑" panose="020B0503020204020204" charset="-122"/>
                <a:cs typeface="微软雅黑" panose="020B0503020204020204" charset="-122"/>
                <a:sym typeface="+mn-ea"/>
              </a:rPr>
              <a:t>      </a:t>
            </a:r>
            <a:r>
              <a:rPr lang="zh-CN" altLang="en-US" sz="2000" b="1">
                <a:latin typeface="微软雅黑" panose="020B0503020204020204" charset="-122"/>
                <a:ea typeface="微软雅黑" panose="020B0503020204020204" charset="-122"/>
                <a:cs typeface="微软雅黑" panose="020B0503020204020204" charset="-122"/>
                <a:sym typeface="+mn-ea"/>
              </a:rPr>
              <a:t>论文：</a:t>
            </a:r>
            <a:r>
              <a:rPr lang="en-US" altLang="zh-CN" sz="2000">
                <a:latin typeface="微软雅黑" panose="020B0503020204020204" charset="-122"/>
                <a:ea typeface="微软雅黑" panose="020B0503020204020204" charset="-122"/>
                <a:cs typeface="微软雅黑" panose="020B0503020204020204" charset="-122"/>
                <a:sym typeface="+mn-ea"/>
              </a:rPr>
              <a:t>ImageNet Classification with Deep Convolutional Neural Networks     </a:t>
            </a:r>
            <a:endParaRPr lang="en-US" altLang="zh-CN" sz="2000">
              <a:latin typeface="微软雅黑" panose="020B0503020204020204" charset="-122"/>
              <a:ea typeface="微软雅黑" panose="020B0503020204020204" charset="-122"/>
              <a:cs typeface="微软雅黑" panose="020B0503020204020204" charset="-122"/>
              <a:sym typeface="+mn-ea"/>
            </a:endParaRPr>
          </a:p>
          <a:p>
            <a:pPr indent="0">
              <a:buNone/>
            </a:pPr>
            <a:r>
              <a:rPr lang="zh-CN" altLang="en-US" sz="2000">
                <a:latin typeface="微软雅黑" panose="020B0503020204020204" charset="-122"/>
                <a:ea typeface="微软雅黑" panose="020B0503020204020204" charset="-122"/>
                <a:cs typeface="微软雅黑" panose="020B0503020204020204" charset="-122"/>
                <a:sym typeface="+mn-ea"/>
              </a:rPr>
              <a:t>2012年，Imagenet比赛冠军的model——Alexnet（以第一作者alex命名）。</a:t>
            </a:r>
            <a:endParaRPr lang="zh-CN" altLang="en-US" sz="2000">
              <a:latin typeface="微软雅黑" panose="020B0503020204020204" charset="-122"/>
              <a:ea typeface="微软雅黑" panose="020B0503020204020204" charset="-122"/>
              <a:cs typeface="微软雅黑" panose="020B0503020204020204" charset="-122"/>
              <a:sym typeface="+mn-ea"/>
            </a:endParaRPr>
          </a:p>
          <a:p>
            <a:pPr indent="0">
              <a:buFont typeface="Arial" panose="020B0604020202020204" pitchFamily="34" charset="0"/>
              <a:buNone/>
            </a:pPr>
            <a:r>
              <a:rPr lang="en-US" altLang="zh-CN" sz="2000">
                <a:latin typeface="微软雅黑" panose="020B0503020204020204" charset="-122"/>
                <a:ea typeface="微软雅黑" panose="020B0503020204020204" charset="-122"/>
                <a:cs typeface="微软雅黑" panose="020B0503020204020204" charset="-122"/>
                <a:sym typeface="+mn-ea"/>
              </a:rPr>
              <a:t>      </a:t>
            </a:r>
            <a:r>
              <a:rPr lang="zh-CN" altLang="en-US" sz="2000" b="1">
                <a:latin typeface="微软雅黑" panose="020B0503020204020204" charset="-122"/>
                <a:ea typeface="微软雅黑" panose="020B0503020204020204" charset="-122"/>
                <a:cs typeface="微软雅黑" panose="020B0503020204020204" charset="-122"/>
                <a:sym typeface="+mn-ea"/>
              </a:rPr>
              <a:t>模型意义</a:t>
            </a:r>
            <a:r>
              <a:rPr lang="zh-CN" altLang="en-US" sz="2000">
                <a:latin typeface="微软雅黑" panose="020B0503020204020204" charset="-122"/>
                <a:ea typeface="微软雅黑" panose="020B0503020204020204" charset="-122"/>
                <a:cs typeface="微软雅黑" panose="020B0503020204020204" charset="-122"/>
                <a:sym typeface="+mn-ea"/>
              </a:rPr>
              <a:t>：首先</a:t>
            </a:r>
            <a:r>
              <a:rPr lang="zh-CN" altLang="en-US" sz="2000" b="1">
                <a:solidFill>
                  <a:srgbClr val="FF0000"/>
                </a:solidFill>
                <a:latin typeface="微软雅黑" panose="020B0503020204020204" charset="-122"/>
                <a:ea typeface="微软雅黑" panose="020B0503020204020204" charset="-122"/>
                <a:cs typeface="微软雅黑" panose="020B0503020204020204" charset="-122"/>
                <a:sym typeface="+mn-ea"/>
              </a:rPr>
              <a:t>它证明了CNN在复杂模型下的有效性，然后GPU实现使得训练在可接受的时间范围内得到结果</a:t>
            </a:r>
            <a:r>
              <a:rPr lang="zh-CN" altLang="en-US" sz="2000">
                <a:latin typeface="微软雅黑" panose="020B0503020204020204" charset="-122"/>
                <a:ea typeface="微软雅黑" panose="020B0503020204020204" charset="-122"/>
                <a:cs typeface="微软雅黑" panose="020B0503020204020204" charset="-122"/>
                <a:sym typeface="+mn-ea"/>
              </a:rPr>
              <a:t>，顺便</a:t>
            </a:r>
            <a:r>
              <a:rPr lang="zh-CN" altLang="en-US" sz="2000" b="1">
                <a:solidFill>
                  <a:srgbClr val="FF0000"/>
                </a:solidFill>
                <a:latin typeface="微软雅黑" panose="020B0503020204020204" charset="-122"/>
                <a:ea typeface="微软雅黑" panose="020B0503020204020204" charset="-122"/>
                <a:cs typeface="微软雅黑" panose="020B0503020204020204" charset="-122"/>
                <a:sym typeface="+mn-ea"/>
              </a:rPr>
              <a:t>推动了有监督DL的发展</a:t>
            </a:r>
            <a:r>
              <a:rPr lang="zh-CN" altLang="en-US" sz="2000">
                <a:latin typeface="微软雅黑" panose="020B0503020204020204" charset="-122"/>
                <a:ea typeface="微软雅黑" panose="020B0503020204020204" charset="-122"/>
                <a:cs typeface="微软雅黑" panose="020B0503020204020204" charset="-122"/>
                <a:sym typeface="+mn-ea"/>
              </a:rPr>
              <a:t>。</a:t>
            </a:r>
            <a:endParaRPr lang="zh-CN" altLang="en-US" sz="2000">
              <a:latin typeface="微软雅黑" panose="020B0503020204020204" charset="-122"/>
              <a:ea typeface="微软雅黑" panose="020B0503020204020204" charset="-122"/>
              <a:cs typeface="微软雅黑" panose="020B0503020204020204" charset="-122"/>
              <a:sym typeface="+mn-ea"/>
            </a:endParaRPr>
          </a:p>
          <a:p>
            <a:pPr indent="0">
              <a:buNone/>
            </a:pPr>
            <a:r>
              <a:rPr lang="en-US" altLang="zh-CN" sz="2000">
                <a:latin typeface="微软雅黑" panose="020B0503020204020204" charset="-122"/>
                <a:ea typeface="微软雅黑" panose="020B0503020204020204" charset="-122"/>
                <a:cs typeface="微软雅黑" panose="020B0503020204020204" charset="-122"/>
                <a:sym typeface="+mn-ea"/>
              </a:rPr>
              <a:t>       </a:t>
            </a:r>
            <a:r>
              <a:rPr lang="zh-CN" altLang="en-US" sz="2000">
                <a:latin typeface="微软雅黑" panose="020B0503020204020204" charset="-122"/>
                <a:ea typeface="微软雅黑" panose="020B0503020204020204" charset="-122"/>
                <a:cs typeface="微软雅黑" panose="020B0503020204020204" charset="-122"/>
                <a:sym typeface="+mn-ea"/>
              </a:rPr>
              <a:t>AlexNet为8层深度的CNN网络，其中包括5个卷积层和3个全连接层（不包括LRN层和池化层），如下图所示：</a:t>
            </a:r>
            <a:endParaRPr lang="zh-CN" altLang="en-US" sz="2000">
              <a:latin typeface="微软雅黑" panose="020B0503020204020204" charset="-122"/>
              <a:ea typeface="微软雅黑" panose="020B0503020204020204" charset="-122"/>
              <a:cs typeface="微软雅黑" panose="020B0503020204020204" charset="-122"/>
              <a:sym typeface="+mn-ea"/>
            </a:endParaRPr>
          </a:p>
        </p:txBody>
      </p:sp>
      <p:pic>
        <p:nvPicPr>
          <p:cNvPr id="101" name="图片 100"/>
          <p:cNvPicPr/>
          <p:nvPr/>
        </p:nvPicPr>
        <p:blipFill>
          <a:blip r:embed="rId1"/>
          <a:stretch>
            <a:fillRect/>
          </a:stretch>
        </p:blipFill>
        <p:spPr>
          <a:xfrm>
            <a:off x="1674495" y="3432175"/>
            <a:ext cx="8733155" cy="2791460"/>
          </a:xfrm>
          <a:prstGeom prst="rect">
            <a:avLst/>
          </a:prstGeom>
          <a:noFill/>
          <a:ln w="9525">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054225" y="0"/>
            <a:ext cx="15537180" cy="6858000"/>
            <a:chOff x="-3235" y="0"/>
            <a:chExt cx="24468" cy="10800"/>
          </a:xfrm>
        </p:grpSpPr>
        <p:grpSp>
          <p:nvGrpSpPr>
            <p:cNvPr id="16" name="组合 15"/>
            <p:cNvGrpSpPr/>
            <p:nvPr/>
          </p:nvGrpSpPr>
          <p:grpSpPr>
            <a:xfrm>
              <a:off x="-3235" y="0"/>
              <a:ext cx="24469" cy="10800"/>
              <a:chOff x="-3235" y="0"/>
              <a:chExt cx="24469" cy="10800"/>
            </a:xfrm>
          </p:grpSpPr>
          <p:sp>
            <p:nvSpPr>
              <p:cNvPr id="15" name="矩形 14"/>
              <p:cNvSpPr/>
              <p:nvPr/>
            </p:nvSpPr>
            <p:spPr>
              <a:xfrm>
                <a:off x="0" y="0"/>
                <a:ext cx="19200" cy="10800"/>
              </a:xfrm>
              <a:prstGeom prst="rect">
                <a:avLst/>
              </a:prstGeom>
              <a:solidFill>
                <a:srgbClr val="E9E1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等腰三角形 16"/>
              <p:cNvSpPr/>
              <p:nvPr/>
            </p:nvSpPr>
            <p:spPr>
              <a:xfrm rot="16200000">
                <a:off x="12473" y="1272"/>
                <a:ext cx="7999" cy="5454"/>
              </a:xfrm>
              <a:prstGeom prst="triangle">
                <a:avLst>
                  <a:gd name="adj" fmla="val 52262"/>
                </a:avLst>
              </a:prstGeom>
              <a:solidFill>
                <a:srgbClr val="E9BF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任意多边形 17"/>
              <p:cNvSpPr/>
              <p:nvPr/>
            </p:nvSpPr>
            <p:spPr>
              <a:xfrm rot="2280000">
                <a:off x="-3235" y="4699"/>
                <a:ext cx="18062" cy="5102"/>
              </a:xfrm>
              <a:custGeom>
                <a:avLst/>
                <a:gdLst/>
                <a:ahLst/>
                <a:cxnLst>
                  <a:cxn ang="3">
                    <a:pos x="hc" y="t"/>
                  </a:cxn>
                  <a:cxn ang="cd2">
                    <a:pos x="l" y="vc"/>
                  </a:cxn>
                  <a:cxn ang="cd4">
                    <a:pos x="hc" y="b"/>
                  </a:cxn>
                  <a:cxn ang="0">
                    <a:pos x="r" y="vc"/>
                  </a:cxn>
                </a:cxnLst>
                <a:rect l="l" t="t" r="r" b="b"/>
                <a:pathLst>
                  <a:path w="18062" h="5102">
                    <a:moveTo>
                      <a:pt x="520" y="0"/>
                    </a:moveTo>
                    <a:lnTo>
                      <a:pt x="18062" y="0"/>
                    </a:lnTo>
                    <a:lnTo>
                      <a:pt x="11531" y="5102"/>
                    </a:lnTo>
                    <a:lnTo>
                      <a:pt x="3669" y="5102"/>
                    </a:lnTo>
                    <a:lnTo>
                      <a:pt x="0" y="406"/>
                    </a:lnTo>
                    <a:lnTo>
                      <a:pt x="520" y="0"/>
                    </a:lnTo>
                    <a:close/>
                  </a:path>
                </a:pathLst>
              </a:custGeom>
              <a:solidFill>
                <a:srgbClr val="57A1B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9" name="任意多边形 18"/>
              <p:cNvSpPr/>
              <p:nvPr/>
            </p:nvSpPr>
            <p:spPr>
              <a:xfrm rot="2280000">
                <a:off x="-24" y="1985"/>
                <a:ext cx="21259" cy="5100"/>
              </a:xfrm>
              <a:custGeom>
                <a:avLst/>
                <a:gdLst/>
                <a:ahLst/>
                <a:cxnLst>
                  <a:cxn ang="3">
                    <a:pos x="hc" y="t"/>
                  </a:cxn>
                  <a:cxn ang="cd2">
                    <a:pos x="l" y="vc"/>
                  </a:cxn>
                  <a:cxn ang="cd4">
                    <a:pos x="hc" y="b"/>
                  </a:cxn>
                  <a:cxn ang="0">
                    <a:pos x="r" y="vc"/>
                  </a:cxn>
                </a:cxnLst>
                <a:rect l="l" t="t" r="r" b="b"/>
                <a:pathLst>
                  <a:path w="21259" h="5100">
                    <a:moveTo>
                      <a:pt x="6528" y="0"/>
                    </a:moveTo>
                    <a:lnTo>
                      <a:pt x="19544" y="0"/>
                    </a:lnTo>
                    <a:lnTo>
                      <a:pt x="21259" y="2196"/>
                    </a:lnTo>
                    <a:lnTo>
                      <a:pt x="17542" y="5100"/>
                    </a:lnTo>
                    <a:lnTo>
                      <a:pt x="0" y="5100"/>
                    </a:lnTo>
                    <a:lnTo>
                      <a:pt x="6528" y="0"/>
                    </a:lnTo>
                    <a:close/>
                  </a:path>
                </a:pathLst>
              </a:custGeom>
              <a:solidFill>
                <a:srgbClr val="48576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20" name="矩形 19"/>
            <p:cNvSpPr/>
            <p:nvPr/>
          </p:nvSpPr>
          <p:spPr>
            <a:xfrm>
              <a:off x="560" y="490"/>
              <a:ext cx="18080" cy="98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3" name="组合 62"/>
          <p:cNvGrpSpPr/>
          <p:nvPr/>
        </p:nvGrpSpPr>
        <p:grpSpPr>
          <a:xfrm>
            <a:off x="622935" y="882015"/>
            <a:ext cx="467360" cy="262890"/>
            <a:chOff x="981" y="929"/>
            <a:chExt cx="736" cy="414"/>
          </a:xfrm>
        </p:grpSpPr>
        <p:cxnSp>
          <p:nvCxnSpPr>
            <p:cNvPr id="46" name="直接连接符 45"/>
            <p:cNvCxnSpPr/>
            <p:nvPr/>
          </p:nvCxnSpPr>
          <p:spPr>
            <a:xfrm>
              <a:off x="981" y="1343"/>
              <a:ext cx="737" cy="0"/>
            </a:xfrm>
            <a:prstGeom prst="line">
              <a:avLst/>
            </a:prstGeom>
            <a:ln w="69850">
              <a:solidFill>
                <a:srgbClr val="485766"/>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a:off x="981" y="1145"/>
              <a:ext cx="737" cy="0"/>
            </a:xfrm>
            <a:prstGeom prst="line">
              <a:avLst/>
            </a:prstGeom>
            <a:ln w="69850">
              <a:solidFill>
                <a:srgbClr val="57A1BB"/>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a:off x="981" y="929"/>
              <a:ext cx="737" cy="0"/>
            </a:xfrm>
            <a:prstGeom prst="line">
              <a:avLst/>
            </a:prstGeom>
            <a:ln w="69850">
              <a:solidFill>
                <a:srgbClr val="E9BF62"/>
              </a:solidFill>
            </a:ln>
          </p:spPr>
          <p:style>
            <a:lnRef idx="1">
              <a:schemeClr val="accent1"/>
            </a:lnRef>
            <a:fillRef idx="0">
              <a:schemeClr val="accent1"/>
            </a:fillRef>
            <a:effectRef idx="0">
              <a:schemeClr val="accent1"/>
            </a:effectRef>
            <a:fontRef idx="minor">
              <a:schemeClr val="tx1"/>
            </a:fontRef>
          </p:style>
        </p:cxnSp>
      </p:grpSp>
      <p:sp>
        <p:nvSpPr>
          <p:cNvPr id="3" name="灯片编号占位符 2"/>
          <p:cNvSpPr>
            <a:spLocks noGrp="1"/>
          </p:cNvSpPr>
          <p:nvPr>
            <p:ph type="sldNum" sz="quarter" idx="12"/>
          </p:nvPr>
        </p:nvSpPr>
        <p:spPr/>
        <p:txBody>
          <a:bodyPr/>
          <a:lstStyle/>
          <a:p>
            <a:pPr lvl="0"/>
            <a:fld id="{9A0DB2DC-4C9A-4742-B13C-FB6460FD3503}" type="slidenum">
              <a:rPr lang="zh-CN" altLang="en-US" dirty="0"/>
            </a:fld>
            <a:endParaRPr lang="zh-CN" altLang="en-US" dirty="0">
              <a:ea typeface="宋体" panose="02010600030101010101" pitchFamily="2" charset="-122"/>
            </a:endParaRPr>
          </a:p>
        </p:txBody>
      </p:sp>
      <p:sp>
        <p:nvSpPr>
          <p:cNvPr id="4" name="文本框 3"/>
          <p:cNvSpPr txBox="1"/>
          <p:nvPr/>
        </p:nvSpPr>
        <p:spPr>
          <a:xfrm>
            <a:off x="1238885" y="727075"/>
            <a:ext cx="6096000" cy="583565"/>
          </a:xfrm>
          <a:prstGeom prst="rect">
            <a:avLst/>
          </a:prstGeom>
          <a:noFill/>
        </p:spPr>
        <p:txBody>
          <a:bodyPr wrap="square" rtlCol="0" anchor="t">
            <a:spAutoFit/>
          </a:bodyPr>
          <a:lstStyle/>
          <a:p>
            <a:r>
              <a:rPr lang="en-US" altLang="zh-CN" sz="3200" b="1">
                <a:sym typeface="+mn-ea"/>
              </a:rPr>
              <a:t>AlexNet</a:t>
            </a:r>
            <a:r>
              <a:rPr lang="zh-CN" altLang="en-US" sz="3200" b="1">
                <a:sym typeface="+mn-ea"/>
              </a:rPr>
              <a:t>（</a:t>
            </a:r>
            <a:r>
              <a:rPr lang="en-US" altLang="zh-CN" sz="3200" b="1">
                <a:sym typeface="+mn-ea"/>
              </a:rPr>
              <a:t>2012</a:t>
            </a:r>
            <a:r>
              <a:rPr lang="zh-CN" altLang="en-US" sz="3200" b="1">
                <a:sym typeface="+mn-ea"/>
              </a:rPr>
              <a:t>）</a:t>
            </a:r>
            <a:r>
              <a:rPr lang="en-US" altLang="zh-CN" sz="3200" b="1">
                <a:sym typeface="+mn-ea"/>
              </a:rPr>
              <a:t>—— </a:t>
            </a:r>
            <a:r>
              <a:rPr lang="zh-CN" altLang="en-US" sz="3200" b="1">
                <a:sym typeface="+mn-ea"/>
              </a:rPr>
              <a:t>王者归来</a:t>
            </a:r>
            <a:endParaRPr lang="zh-CN" altLang="en-US" sz="3200" b="1">
              <a:sym typeface="+mn-ea"/>
            </a:endParaRPr>
          </a:p>
        </p:txBody>
      </p:sp>
      <p:sp>
        <p:nvSpPr>
          <p:cNvPr id="6" name="文本框 5"/>
          <p:cNvSpPr txBox="1"/>
          <p:nvPr/>
        </p:nvSpPr>
        <p:spPr>
          <a:xfrm>
            <a:off x="683260" y="1398905"/>
            <a:ext cx="10706100" cy="4831080"/>
          </a:xfrm>
          <a:prstGeom prst="rect">
            <a:avLst/>
          </a:prstGeom>
          <a:noFill/>
        </p:spPr>
        <p:txBody>
          <a:bodyPr wrap="square" rtlCol="0" anchor="t">
            <a:spAutoFit/>
          </a:bodyPr>
          <a:lstStyle/>
          <a:p>
            <a:pPr indent="0">
              <a:buNone/>
            </a:pPr>
            <a:r>
              <a:rPr sz="2000" b="1">
                <a:sym typeface="+mn-ea"/>
              </a:rPr>
              <a:t>AlexNet的特点和贡献：</a:t>
            </a:r>
            <a:endParaRPr sz="2000">
              <a:sym typeface="+mn-ea"/>
            </a:endParaRPr>
          </a:p>
          <a:p>
            <a:pPr indent="0">
              <a:buNone/>
            </a:pPr>
            <a:endParaRPr>
              <a:sym typeface="+mn-ea"/>
            </a:endParaRPr>
          </a:p>
          <a:p>
            <a:pPr indent="0">
              <a:buNone/>
            </a:pPr>
            <a:r>
              <a:rPr>
                <a:sym typeface="+mn-ea"/>
              </a:rPr>
              <a:t>（1）</a:t>
            </a:r>
            <a:r>
              <a:rPr b="1">
                <a:solidFill>
                  <a:srgbClr val="FF0000"/>
                </a:solidFill>
                <a:sym typeface="+mn-ea"/>
              </a:rPr>
              <a:t>使用ReLU作为激活函数</a:t>
            </a:r>
            <a:r>
              <a:rPr>
                <a:sym typeface="+mn-ea"/>
              </a:rPr>
              <a:t>，解决了Sigmoid激活函数在网络比较深时的梯度消失问题，提高SGD（随机梯度下降）的收敛速度。</a:t>
            </a:r>
            <a:endParaRPr>
              <a:sym typeface="+mn-ea"/>
            </a:endParaRPr>
          </a:p>
          <a:p>
            <a:pPr indent="0">
              <a:buNone/>
            </a:pPr>
            <a:endParaRPr>
              <a:sym typeface="+mn-ea"/>
            </a:endParaRPr>
          </a:p>
          <a:p>
            <a:pPr indent="0">
              <a:buNone/>
            </a:pPr>
            <a:r>
              <a:rPr>
                <a:sym typeface="+mn-ea"/>
              </a:rPr>
              <a:t>（2）</a:t>
            </a:r>
            <a:r>
              <a:rPr b="1">
                <a:solidFill>
                  <a:srgbClr val="FF0000"/>
                </a:solidFill>
                <a:sym typeface="+mn-ea"/>
              </a:rPr>
              <a:t>使用Dropout方法避免模型过拟合</a:t>
            </a:r>
            <a:r>
              <a:rPr>
                <a:sym typeface="+mn-ea"/>
              </a:rPr>
              <a:t>。</a:t>
            </a:r>
            <a:endParaRPr>
              <a:sym typeface="+mn-ea"/>
            </a:endParaRPr>
          </a:p>
          <a:p>
            <a:pPr indent="0">
              <a:buNone/>
            </a:pPr>
            <a:endParaRPr>
              <a:sym typeface="+mn-ea"/>
            </a:endParaRPr>
          </a:p>
          <a:p>
            <a:pPr indent="0">
              <a:buNone/>
            </a:pPr>
            <a:r>
              <a:rPr>
                <a:sym typeface="+mn-ea"/>
              </a:rPr>
              <a:t>（3）</a:t>
            </a:r>
            <a:r>
              <a:rPr b="1">
                <a:solidFill>
                  <a:srgbClr val="FF0000"/>
                </a:solidFill>
                <a:sym typeface="+mn-ea"/>
              </a:rPr>
              <a:t>重叠的最大池化</a:t>
            </a:r>
            <a:r>
              <a:rPr>
                <a:sym typeface="+mn-ea"/>
              </a:rPr>
              <a:t>，AlexNet全部使用最大池化，避免平均池化的模糊化效果。并且，池化的步长小于核尺寸，这样使得池化层的输出之间会有重叠和覆盖，提升了特征的丰富性。</a:t>
            </a:r>
            <a:endParaRPr>
              <a:sym typeface="+mn-ea"/>
            </a:endParaRPr>
          </a:p>
          <a:p>
            <a:pPr indent="0">
              <a:buNone/>
            </a:pPr>
            <a:endParaRPr>
              <a:sym typeface="+mn-ea"/>
            </a:endParaRPr>
          </a:p>
          <a:p>
            <a:pPr indent="0">
              <a:buNone/>
            </a:pPr>
            <a:r>
              <a:rPr>
                <a:sym typeface="+mn-ea"/>
              </a:rPr>
              <a:t>（4）</a:t>
            </a:r>
            <a:r>
              <a:rPr b="1">
                <a:solidFill>
                  <a:srgbClr val="FF0000"/>
                </a:solidFill>
                <a:sym typeface="+mn-ea"/>
              </a:rPr>
              <a:t>提出LRN（局部响应归一化）层</a:t>
            </a:r>
            <a:r>
              <a:rPr>
                <a:sym typeface="+mn-ea"/>
              </a:rPr>
              <a:t>，对局部神经元的活动创建竞争机制，使得响应较大的值变得相对更大，并抑制其他反馈较小的神经元，增强了模型的泛化能力。</a:t>
            </a:r>
            <a:endParaRPr>
              <a:sym typeface="+mn-ea"/>
            </a:endParaRPr>
          </a:p>
          <a:p>
            <a:pPr indent="0">
              <a:buNone/>
            </a:pPr>
            <a:endParaRPr>
              <a:sym typeface="+mn-ea"/>
            </a:endParaRPr>
          </a:p>
          <a:p>
            <a:pPr indent="0">
              <a:buNone/>
            </a:pPr>
            <a:r>
              <a:rPr>
                <a:sym typeface="+mn-ea"/>
              </a:rPr>
              <a:t>（5）</a:t>
            </a:r>
            <a:r>
              <a:rPr b="1">
                <a:solidFill>
                  <a:srgbClr val="FF0000"/>
                </a:solidFill>
                <a:sym typeface="+mn-ea"/>
              </a:rPr>
              <a:t>使用GPU加速</a:t>
            </a:r>
            <a:r>
              <a:rPr>
                <a:sym typeface="+mn-ea"/>
              </a:rPr>
              <a:t>，加快了模型的训练速度，同时也意味着可以训练更大规模的神经网络模型。</a:t>
            </a:r>
            <a:endParaRPr>
              <a:sym typeface="+mn-ea"/>
            </a:endParaRPr>
          </a:p>
          <a:p>
            <a:pPr indent="0">
              <a:buNone/>
            </a:pPr>
            <a:endParaRPr>
              <a:sym typeface="+mn-ea"/>
            </a:endParaRPr>
          </a:p>
          <a:p>
            <a:pPr indent="0">
              <a:buNone/>
            </a:pPr>
            <a:r>
              <a:rPr>
                <a:sym typeface="+mn-ea"/>
              </a:rPr>
              <a:t>（6）</a:t>
            </a:r>
            <a:r>
              <a:rPr b="1">
                <a:solidFill>
                  <a:srgbClr val="FF0000"/>
                </a:solidFill>
                <a:sym typeface="+mn-ea"/>
              </a:rPr>
              <a:t>数据增强</a:t>
            </a:r>
            <a:r>
              <a:rPr>
                <a:sym typeface="+mn-ea"/>
              </a:rPr>
              <a:t>，减轻过拟合，提升泛化能力。避免因为原始数据量的大小使得参数众多的CNN陷入过拟合中。</a:t>
            </a:r>
            <a:endParaRPr lang="zh-CN" altLang="en-US">
              <a:sym typeface="+mn-ea"/>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054225" y="0"/>
            <a:ext cx="15537180" cy="6858000"/>
            <a:chOff x="-3235" y="0"/>
            <a:chExt cx="24468" cy="10800"/>
          </a:xfrm>
        </p:grpSpPr>
        <p:grpSp>
          <p:nvGrpSpPr>
            <p:cNvPr id="16" name="组合 15"/>
            <p:cNvGrpSpPr/>
            <p:nvPr/>
          </p:nvGrpSpPr>
          <p:grpSpPr>
            <a:xfrm>
              <a:off x="-3235" y="0"/>
              <a:ext cx="24469" cy="10800"/>
              <a:chOff x="-3235" y="0"/>
              <a:chExt cx="24469" cy="10800"/>
            </a:xfrm>
          </p:grpSpPr>
          <p:sp>
            <p:nvSpPr>
              <p:cNvPr id="15" name="矩形 14"/>
              <p:cNvSpPr/>
              <p:nvPr/>
            </p:nvSpPr>
            <p:spPr>
              <a:xfrm>
                <a:off x="0" y="0"/>
                <a:ext cx="19200" cy="10800"/>
              </a:xfrm>
              <a:prstGeom prst="rect">
                <a:avLst/>
              </a:prstGeom>
              <a:solidFill>
                <a:srgbClr val="E9E1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等腰三角形 16"/>
              <p:cNvSpPr/>
              <p:nvPr/>
            </p:nvSpPr>
            <p:spPr>
              <a:xfrm rot="16200000">
                <a:off x="12473" y="1272"/>
                <a:ext cx="7999" cy="5454"/>
              </a:xfrm>
              <a:prstGeom prst="triangle">
                <a:avLst>
                  <a:gd name="adj" fmla="val 52262"/>
                </a:avLst>
              </a:prstGeom>
              <a:solidFill>
                <a:srgbClr val="E9BF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任意多边形 17"/>
              <p:cNvSpPr/>
              <p:nvPr/>
            </p:nvSpPr>
            <p:spPr>
              <a:xfrm rot="2280000">
                <a:off x="-3235" y="4699"/>
                <a:ext cx="18062" cy="5102"/>
              </a:xfrm>
              <a:custGeom>
                <a:avLst/>
                <a:gdLst/>
                <a:ahLst/>
                <a:cxnLst>
                  <a:cxn ang="3">
                    <a:pos x="hc" y="t"/>
                  </a:cxn>
                  <a:cxn ang="cd2">
                    <a:pos x="l" y="vc"/>
                  </a:cxn>
                  <a:cxn ang="cd4">
                    <a:pos x="hc" y="b"/>
                  </a:cxn>
                  <a:cxn ang="0">
                    <a:pos x="r" y="vc"/>
                  </a:cxn>
                </a:cxnLst>
                <a:rect l="l" t="t" r="r" b="b"/>
                <a:pathLst>
                  <a:path w="18062" h="5102">
                    <a:moveTo>
                      <a:pt x="520" y="0"/>
                    </a:moveTo>
                    <a:lnTo>
                      <a:pt x="18062" y="0"/>
                    </a:lnTo>
                    <a:lnTo>
                      <a:pt x="11531" y="5102"/>
                    </a:lnTo>
                    <a:lnTo>
                      <a:pt x="3669" y="5102"/>
                    </a:lnTo>
                    <a:lnTo>
                      <a:pt x="0" y="406"/>
                    </a:lnTo>
                    <a:lnTo>
                      <a:pt x="520" y="0"/>
                    </a:lnTo>
                    <a:close/>
                  </a:path>
                </a:pathLst>
              </a:custGeom>
              <a:solidFill>
                <a:srgbClr val="57A1B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9" name="任意多边形 18"/>
              <p:cNvSpPr/>
              <p:nvPr/>
            </p:nvSpPr>
            <p:spPr>
              <a:xfrm rot="2280000">
                <a:off x="-24" y="1985"/>
                <a:ext cx="21259" cy="5100"/>
              </a:xfrm>
              <a:custGeom>
                <a:avLst/>
                <a:gdLst/>
                <a:ahLst/>
                <a:cxnLst>
                  <a:cxn ang="3">
                    <a:pos x="hc" y="t"/>
                  </a:cxn>
                  <a:cxn ang="cd2">
                    <a:pos x="l" y="vc"/>
                  </a:cxn>
                  <a:cxn ang="cd4">
                    <a:pos x="hc" y="b"/>
                  </a:cxn>
                  <a:cxn ang="0">
                    <a:pos x="r" y="vc"/>
                  </a:cxn>
                </a:cxnLst>
                <a:rect l="l" t="t" r="r" b="b"/>
                <a:pathLst>
                  <a:path w="21259" h="5100">
                    <a:moveTo>
                      <a:pt x="6528" y="0"/>
                    </a:moveTo>
                    <a:lnTo>
                      <a:pt x="19544" y="0"/>
                    </a:lnTo>
                    <a:lnTo>
                      <a:pt x="21259" y="2196"/>
                    </a:lnTo>
                    <a:lnTo>
                      <a:pt x="17542" y="5100"/>
                    </a:lnTo>
                    <a:lnTo>
                      <a:pt x="0" y="5100"/>
                    </a:lnTo>
                    <a:lnTo>
                      <a:pt x="6528" y="0"/>
                    </a:lnTo>
                    <a:close/>
                  </a:path>
                </a:pathLst>
              </a:custGeom>
              <a:solidFill>
                <a:srgbClr val="48576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20" name="矩形 19"/>
            <p:cNvSpPr/>
            <p:nvPr/>
          </p:nvSpPr>
          <p:spPr>
            <a:xfrm>
              <a:off x="560" y="490"/>
              <a:ext cx="18080" cy="98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3" name="组合 62"/>
          <p:cNvGrpSpPr/>
          <p:nvPr/>
        </p:nvGrpSpPr>
        <p:grpSpPr>
          <a:xfrm>
            <a:off x="622935" y="882015"/>
            <a:ext cx="467360" cy="262890"/>
            <a:chOff x="981" y="929"/>
            <a:chExt cx="736" cy="414"/>
          </a:xfrm>
        </p:grpSpPr>
        <p:cxnSp>
          <p:nvCxnSpPr>
            <p:cNvPr id="46" name="直接连接符 45"/>
            <p:cNvCxnSpPr/>
            <p:nvPr/>
          </p:nvCxnSpPr>
          <p:spPr>
            <a:xfrm>
              <a:off x="981" y="1343"/>
              <a:ext cx="737" cy="0"/>
            </a:xfrm>
            <a:prstGeom prst="line">
              <a:avLst/>
            </a:prstGeom>
            <a:ln w="69850">
              <a:solidFill>
                <a:srgbClr val="485766"/>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a:off x="981" y="1145"/>
              <a:ext cx="737" cy="0"/>
            </a:xfrm>
            <a:prstGeom prst="line">
              <a:avLst/>
            </a:prstGeom>
            <a:ln w="69850">
              <a:solidFill>
                <a:srgbClr val="57A1BB"/>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a:off x="981" y="929"/>
              <a:ext cx="737" cy="0"/>
            </a:xfrm>
            <a:prstGeom prst="line">
              <a:avLst/>
            </a:prstGeom>
            <a:ln w="69850">
              <a:solidFill>
                <a:srgbClr val="E9BF62"/>
              </a:solidFill>
            </a:ln>
          </p:spPr>
          <p:style>
            <a:lnRef idx="1">
              <a:schemeClr val="accent1"/>
            </a:lnRef>
            <a:fillRef idx="0">
              <a:schemeClr val="accent1"/>
            </a:fillRef>
            <a:effectRef idx="0">
              <a:schemeClr val="accent1"/>
            </a:effectRef>
            <a:fontRef idx="minor">
              <a:schemeClr val="tx1"/>
            </a:fontRef>
          </p:style>
        </p:cxnSp>
      </p:grpSp>
      <p:sp>
        <p:nvSpPr>
          <p:cNvPr id="3" name="灯片编号占位符 2"/>
          <p:cNvSpPr>
            <a:spLocks noGrp="1"/>
          </p:cNvSpPr>
          <p:nvPr>
            <p:ph type="sldNum" sz="quarter" idx="12"/>
          </p:nvPr>
        </p:nvSpPr>
        <p:spPr/>
        <p:txBody>
          <a:bodyPr/>
          <a:lstStyle/>
          <a:p>
            <a:pPr lvl="0"/>
            <a:fld id="{9A0DB2DC-4C9A-4742-B13C-FB6460FD3503}" type="slidenum">
              <a:rPr lang="zh-CN" altLang="en-US" dirty="0"/>
            </a:fld>
            <a:endParaRPr lang="zh-CN" altLang="en-US" dirty="0">
              <a:ea typeface="宋体" panose="02010600030101010101" pitchFamily="2" charset="-122"/>
            </a:endParaRPr>
          </a:p>
        </p:txBody>
      </p:sp>
      <p:sp>
        <p:nvSpPr>
          <p:cNvPr id="4" name="文本框 3"/>
          <p:cNvSpPr txBox="1"/>
          <p:nvPr/>
        </p:nvSpPr>
        <p:spPr>
          <a:xfrm>
            <a:off x="1257935" y="727710"/>
            <a:ext cx="6096000" cy="583565"/>
          </a:xfrm>
          <a:prstGeom prst="rect">
            <a:avLst/>
          </a:prstGeom>
          <a:noFill/>
        </p:spPr>
        <p:txBody>
          <a:bodyPr wrap="square" rtlCol="0" anchor="t">
            <a:spAutoFit/>
          </a:bodyPr>
          <a:lstStyle/>
          <a:p>
            <a:r>
              <a:rPr lang="en-US" altLang="zh-CN" sz="3200" b="1">
                <a:sym typeface="+mn-ea"/>
              </a:rPr>
              <a:t>ZFNet</a:t>
            </a:r>
            <a:r>
              <a:rPr lang="zh-CN" altLang="en-US" sz="3200" b="1">
                <a:sym typeface="+mn-ea"/>
              </a:rPr>
              <a:t>（</a:t>
            </a:r>
            <a:r>
              <a:rPr lang="en-US" altLang="zh-CN" sz="3200" b="1">
                <a:sym typeface="+mn-ea"/>
              </a:rPr>
              <a:t>2013</a:t>
            </a:r>
            <a:r>
              <a:rPr lang="zh-CN" altLang="en-US" sz="3200" b="1">
                <a:sym typeface="+mn-ea"/>
              </a:rPr>
              <a:t>）</a:t>
            </a:r>
            <a:endParaRPr lang="zh-CN" altLang="en-US" sz="3200" b="1">
              <a:sym typeface="+mn-ea"/>
            </a:endParaRPr>
          </a:p>
        </p:txBody>
      </p:sp>
      <p:sp>
        <p:nvSpPr>
          <p:cNvPr id="5" name="文本框 4"/>
          <p:cNvSpPr txBox="1"/>
          <p:nvPr/>
        </p:nvSpPr>
        <p:spPr>
          <a:xfrm>
            <a:off x="596900" y="1535430"/>
            <a:ext cx="10706100" cy="1630045"/>
          </a:xfrm>
          <a:prstGeom prst="rect">
            <a:avLst/>
          </a:prstGeom>
          <a:noFill/>
        </p:spPr>
        <p:txBody>
          <a:bodyPr wrap="square" rtlCol="0" anchor="t">
            <a:spAutoFit/>
          </a:bodyPr>
          <a:lstStyle/>
          <a:p>
            <a:pPr indent="0">
              <a:buNone/>
            </a:pPr>
            <a:r>
              <a:rPr lang="en-US" altLang="zh-CN" sz="2000">
                <a:latin typeface="微软雅黑" panose="020B0503020204020204" charset="-122"/>
                <a:ea typeface="微软雅黑" panose="020B0503020204020204" charset="-122"/>
                <a:cs typeface="微软雅黑" panose="020B0503020204020204" charset="-122"/>
                <a:sym typeface="+mn-ea"/>
              </a:rPr>
              <a:t>      </a:t>
            </a:r>
            <a:r>
              <a:rPr sz="2000" b="1">
                <a:latin typeface="微软雅黑" panose="020B0503020204020204" charset="-122"/>
                <a:ea typeface="微软雅黑" panose="020B0503020204020204" charset="-122"/>
                <a:cs typeface="微软雅黑" panose="020B0503020204020204" charset="-122"/>
                <a:sym typeface="+mn-ea"/>
              </a:rPr>
              <a:t>论文</a:t>
            </a:r>
            <a:r>
              <a:rPr lang="zh-CN" sz="2000" b="1">
                <a:latin typeface="微软雅黑" panose="020B0503020204020204" charset="-122"/>
                <a:ea typeface="微软雅黑" panose="020B0503020204020204" charset="-122"/>
                <a:cs typeface="微软雅黑" panose="020B0503020204020204" charset="-122"/>
                <a:sym typeface="+mn-ea"/>
              </a:rPr>
              <a:t>：</a:t>
            </a:r>
            <a:r>
              <a:rPr sz="2000">
                <a:latin typeface="微软雅黑" panose="020B0503020204020204" charset="-122"/>
                <a:ea typeface="微软雅黑" panose="020B0503020204020204" charset="-122"/>
                <a:cs typeface="微软雅黑" panose="020B0503020204020204" charset="-122"/>
                <a:sym typeface="+mn-ea"/>
              </a:rPr>
              <a:t>Visualizing and Understanding Convolutional Networks</a:t>
            </a:r>
            <a:endParaRPr sz="2000">
              <a:latin typeface="微软雅黑" panose="020B0503020204020204" charset="-122"/>
              <a:ea typeface="微软雅黑" panose="020B0503020204020204" charset="-122"/>
              <a:cs typeface="微软雅黑" panose="020B0503020204020204" charset="-122"/>
              <a:sym typeface="+mn-ea"/>
            </a:endParaRPr>
          </a:p>
          <a:p>
            <a:pPr indent="0">
              <a:buNone/>
            </a:pPr>
            <a:r>
              <a:rPr lang="en-US" sz="2000">
                <a:latin typeface="微软雅黑" panose="020B0503020204020204" charset="-122"/>
                <a:ea typeface="微软雅黑" panose="020B0503020204020204" charset="-122"/>
                <a:cs typeface="微软雅黑" panose="020B0503020204020204" charset="-122"/>
                <a:sym typeface="+mn-ea"/>
              </a:rPr>
              <a:t>      </a:t>
            </a:r>
            <a:r>
              <a:rPr sz="2000">
                <a:latin typeface="微软雅黑" panose="020B0503020204020204" charset="-122"/>
                <a:ea typeface="微软雅黑" panose="020B0503020204020204" charset="-122"/>
                <a:cs typeface="微软雅黑" panose="020B0503020204020204" charset="-122"/>
                <a:sym typeface="+mn-ea"/>
              </a:rPr>
              <a:t>ZFNet是2013ImageNet分类任务的冠军，其网络结构没什么改进，只是调了</a:t>
            </a:r>
            <a:r>
              <a:rPr sz="2000" b="1">
                <a:solidFill>
                  <a:srgbClr val="FF0000"/>
                </a:solidFill>
                <a:latin typeface="微软雅黑" panose="020B0503020204020204" charset="-122"/>
                <a:ea typeface="微软雅黑" panose="020B0503020204020204" charset="-122"/>
                <a:cs typeface="微软雅黑" panose="020B0503020204020204" charset="-122"/>
                <a:sym typeface="+mn-ea"/>
              </a:rPr>
              <a:t>调参</a:t>
            </a:r>
            <a:r>
              <a:rPr sz="2000">
                <a:latin typeface="微软雅黑" panose="020B0503020204020204" charset="-122"/>
                <a:ea typeface="微软雅黑" panose="020B0503020204020204" charset="-122"/>
                <a:cs typeface="微软雅黑" panose="020B0503020204020204" charset="-122"/>
                <a:sym typeface="+mn-ea"/>
              </a:rPr>
              <a:t>，</a:t>
            </a:r>
            <a:r>
              <a:rPr sz="2000" b="1">
                <a:solidFill>
                  <a:srgbClr val="FF0000"/>
                </a:solidFill>
                <a:latin typeface="微软雅黑" panose="020B0503020204020204" charset="-122"/>
                <a:ea typeface="微软雅黑" panose="020B0503020204020204" charset="-122"/>
                <a:cs typeface="微软雅黑" panose="020B0503020204020204" charset="-122"/>
                <a:sym typeface="+mn-ea"/>
              </a:rPr>
              <a:t>性能较Alex提升</a:t>
            </a:r>
            <a:r>
              <a:rPr sz="2000">
                <a:latin typeface="微软雅黑" panose="020B0503020204020204" charset="-122"/>
                <a:ea typeface="微软雅黑" panose="020B0503020204020204" charset="-122"/>
                <a:cs typeface="微软雅黑" panose="020B0503020204020204" charset="-122"/>
                <a:sym typeface="+mn-ea"/>
              </a:rPr>
              <a:t>了不少。ZF-Net只是将AlexNet第一层卷积核由11变成7，步长由4变为2，第3，4，5卷积层转变为384，384，256。</a:t>
            </a:r>
            <a:endParaRPr sz="2000">
              <a:latin typeface="微软雅黑" panose="020B0503020204020204" charset="-122"/>
              <a:ea typeface="微软雅黑" panose="020B0503020204020204" charset="-122"/>
              <a:cs typeface="微软雅黑" panose="020B0503020204020204" charset="-122"/>
              <a:sym typeface="+mn-ea"/>
            </a:endParaRPr>
          </a:p>
          <a:p>
            <a:pPr indent="0">
              <a:buNone/>
            </a:pPr>
            <a:r>
              <a:rPr lang="en-US" sz="2000">
                <a:latin typeface="微软雅黑" panose="020B0503020204020204" charset="-122"/>
                <a:ea typeface="微软雅黑" panose="020B0503020204020204" charset="-122"/>
                <a:cs typeface="微软雅黑" panose="020B0503020204020204" charset="-122"/>
                <a:sym typeface="+mn-ea"/>
              </a:rPr>
              <a:t>       </a:t>
            </a:r>
            <a:r>
              <a:rPr sz="2000" b="1">
                <a:latin typeface="微软雅黑" panose="020B0503020204020204" charset="-122"/>
                <a:ea typeface="微软雅黑" panose="020B0503020204020204" charset="-122"/>
                <a:cs typeface="微软雅黑" panose="020B0503020204020204" charset="-122"/>
                <a:sym typeface="+mn-ea"/>
              </a:rPr>
              <a:t>网络结构</a:t>
            </a:r>
            <a:r>
              <a:rPr sz="2000">
                <a:latin typeface="微软雅黑" panose="020B0503020204020204" charset="-122"/>
                <a:ea typeface="微软雅黑" panose="020B0503020204020204" charset="-122"/>
                <a:cs typeface="微软雅黑" panose="020B0503020204020204" charset="-122"/>
                <a:sym typeface="+mn-ea"/>
              </a:rPr>
              <a:t>如下：</a:t>
            </a:r>
            <a:endParaRPr sz="2000">
              <a:latin typeface="微软雅黑" panose="020B0503020204020204" charset="-122"/>
              <a:ea typeface="微软雅黑" panose="020B0503020204020204" charset="-122"/>
              <a:cs typeface="微软雅黑" panose="020B0503020204020204" charset="-122"/>
              <a:sym typeface="+mn-ea"/>
            </a:endParaRPr>
          </a:p>
        </p:txBody>
      </p:sp>
      <p:pic>
        <p:nvPicPr>
          <p:cNvPr id="6" name="图片 5"/>
          <p:cNvPicPr/>
          <p:nvPr/>
        </p:nvPicPr>
        <p:blipFill>
          <a:blip r:embed="rId1"/>
          <a:stretch>
            <a:fillRect/>
          </a:stretch>
        </p:blipFill>
        <p:spPr>
          <a:xfrm>
            <a:off x="929005" y="3276600"/>
            <a:ext cx="9545320" cy="2556510"/>
          </a:xfrm>
          <a:prstGeom prst="rect">
            <a:avLst/>
          </a:prstGeom>
          <a:noFill/>
          <a:ln w="9525">
            <a:noFill/>
          </a:ln>
        </p:spPr>
      </p:pic>
    </p:spTree>
  </p:cSld>
  <p:clrMapOvr>
    <a:masterClrMapping/>
  </p:clrMapOvr>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176"/>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176"/>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2.xml><?xml version="1.0" encoding="utf-8"?>
<p:tagLst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176"/>
  <p:tag name="KSO_WM_TEMPLATE_MASTER_TYPE" val="0"/>
  <p:tag name="KSO_WM_TEMPLATE_COLOR_TYPE" val="1"/>
  <p:tag name="KSO_WM_UNIT_SHOW_EDIT_AREA_INDICATION" val="1"/>
</p:tagLst>
</file>

<file path=ppt/tags/tag63.xml><?xml version="1.0" encoding="utf-8"?>
<p:tagLst xmlns:p="http://schemas.openxmlformats.org/presentationml/2006/main">
  <p:tag name="KSO_WM_UNIT_ISCONTENTSTITLE" val="0"/>
  <p:tag name="KSO_WM_UNIT_ISNUMDGMTITLE" val="0"/>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176_1*a*1"/>
  <p:tag name="KSO_WM_TEMPLATE_CATEGORY" val="custom"/>
  <p:tag name="KSO_WM_TEMPLATE_INDEX" val="20205176"/>
  <p:tag name="KSO_WM_UNIT_LAYERLEVEL" val="1"/>
  <p:tag name="KSO_WM_TAG_VERSION" val="1.0"/>
  <p:tag name="KSO_WM_BEAUTIFY_FLAG" val="#wm#"/>
</p:tagLst>
</file>

<file path=ppt/tags/tag64.xml><?xml version="1.0" encoding="utf-8"?>
<p:tagLst xmlns:p="http://schemas.openxmlformats.org/presentationml/2006/main">
  <p:tag name="KSO_WM_UNIT_ISCONTENTSTITLE" val="0"/>
  <p:tag name="KSO_WM_UNIT_ISNUMDGMTITLE" val="0"/>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176_1*b*1"/>
  <p:tag name="KSO_WM_TEMPLATE_CATEGORY" val="custom"/>
  <p:tag name="KSO_WM_TEMPLATE_INDEX" val="20205176"/>
  <p:tag name="KSO_WM_UNIT_LAYERLEVEL" val="1"/>
  <p:tag name="KSO_WM_TAG_VERSION" val="1.0"/>
  <p:tag name="KSO_WM_BEAUTIFY_FLAG" val="#wm#"/>
</p:tagLst>
</file>

<file path=ppt/tags/tag65.xml><?xml version="1.0" encoding="utf-8"?>
<p:tagLst xmlns:p="http://schemas.openxmlformats.org/presentationml/2006/main">
  <p:tag name="KSO_WM_UNIT_PLACING_PICTURE_USER_VIEWPORT" val="{&quot;height&quot;:3310,&quot;width&quot;:11515}"/>
</p:tagLst>
</file>

<file path=ppt/tags/tag66.xml><?xml version="1.0" encoding="utf-8"?>
<p:tagLst xmlns:p="http://schemas.openxmlformats.org/presentationml/2006/main">
  <p:tag name="REFSHAPE" val="573023580"/>
</p:tagLst>
</file>

<file path=ppt/tags/tag67.xml><?xml version="1.0" encoding="utf-8"?>
<p:tagLst xmlns:p="http://schemas.openxmlformats.org/presentationml/2006/main">
  <p:tag name="COMMONDATA" val="eyJoZGlkIjoiZDlkNWNlMzM3YTEzNGNiYjFjM2JiMzNhODA5MWI5NTUifQ=="/>
  <p:tag name="KSO_WPP_MARK_KEY" val="132e809a-5782-4471-ad5b-a5093b418775"/>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heme/theme1.xml><?xml version="1.0" encoding="utf-8"?>
<a:theme xmlns:a="http://schemas.openxmlformats.org/drawingml/2006/main" name="Office 主题​​">
  <a:themeElements>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gs>
            <a:gs pos="100000">
              <a:schemeClr val="phClr">
                <a:lumMod val="85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12319</Words>
  <Application>WPS 演示</Application>
  <PresentationFormat>宽屏</PresentationFormat>
  <Paragraphs>450</Paragraphs>
  <Slides>40</Slides>
  <Notes>0</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40</vt:i4>
      </vt:variant>
    </vt:vector>
  </HeadingPairs>
  <TitlesOfParts>
    <vt:vector size="49" baseType="lpstr">
      <vt:lpstr>Arial</vt:lpstr>
      <vt:lpstr>宋体</vt:lpstr>
      <vt:lpstr>Wingdings</vt:lpstr>
      <vt:lpstr>Wingdings</vt:lpstr>
      <vt:lpstr>微软雅黑</vt:lpstr>
      <vt:lpstr>Century Gothic</vt:lpstr>
      <vt:lpstr>Arial Unicode MS</vt:lpstr>
      <vt:lpstr>Calibri</vt:lpstr>
      <vt:lpstr>Office 主题​​</vt:lpstr>
      <vt:lpstr>CNN经典模型发展进程</vt:lpstr>
      <vt:lpstr>BP神经网络</vt:lpstr>
      <vt:lpstr>卷积神经网络（Convolutional Neural Networks, CNN）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CNN经典模型发展进程</dc:title>
  <dc:creator/>
  <cp:lastModifiedBy>君拂</cp:lastModifiedBy>
  <cp:revision>216</cp:revision>
  <dcterms:created xsi:type="dcterms:W3CDTF">2019-06-19T02:08:00Z</dcterms:created>
  <dcterms:modified xsi:type="dcterms:W3CDTF">2023-03-18T13:32:54Z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2052-11.1.0.12970</vt:lpwstr>
  </property>
  <property fmtid="{D5CDD505-2E9C-101B-9397-08002B2CF9AE}" pid="3" name="ICV">
    <vt:lpwstr>486BB42746DA439C85FEA507095930EC</vt:lpwstr>
  </property>
</Properties>
</file>